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65" r:id="rId3"/>
    <p:sldId id="257" r:id="rId4"/>
    <p:sldId id="258" r:id="rId5"/>
    <p:sldId id="263" r:id="rId6"/>
    <p:sldId id="262" r:id="rId7"/>
    <p:sldId id="264" r:id="rId8"/>
    <p:sldId id="259" r:id="rId9"/>
    <p:sldId id="260" r:id="rId10"/>
    <p:sldId id="261"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User\&#1052;&#1086;&#1080;%20&#1076;&#1086;&#1082;&#1091;&#1084;&#1077;&#1085;&#1090;&#1099;\&#1040;&#1083;&#1077;&#1082;&#1089;&#1072;&#1085;&#1076;&#1088;&#1086;&#1095;&#1082;&#1072;\&#1055;&#1086;&#1089;&#1083;&#1077;&#1076;&#1085;&#1103;&#1103;%20&#1082;&#1091;&#1088;&#1089;&#1086;&#1074;&#1072;&#1103;\&#1057;&#1088;&#1077;&#1076;&#1085;&#1077;&#1077;.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User\&#1052;&#1086;&#1080;%20&#1076;&#1086;&#1082;&#1091;&#1084;&#1077;&#1085;&#1090;&#1099;\&#1040;&#1083;&#1077;&#1082;&#1089;&#1072;&#1085;&#1076;&#1088;&#1086;&#1095;&#1082;&#1072;\&#1055;&#1086;&#1089;&#1083;&#1077;&#1076;&#1085;&#1103;&#1103;%20&#1082;&#1091;&#1088;&#1089;&#1086;&#1074;&#1072;&#1103;\&#1055;&#1088;&#1072;&#1082;&#1090;&#1080;&#1095;&#1077;&#1089;&#1082;&#1072;&#1103;%20&#1095;&#1072;&#1089;&#1090;&#1100;%20&#1082;&#1091;&#1088;&#1089;&#1086;&#1074;&#1086;&#1081;\&#1057;&#1088;&#1077;&#1076;&#1085;&#1077;&#1077;.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среднемесячные концентрации формальдегида по ПНЗ №8 </c:v>
          </c:tx>
          <c:marker>
            <c:symbol val="none"/>
          </c:marker>
          <c:cat>
            <c:strRef>
              <c:f>№8!$J$1:$U$1</c:f>
              <c:strCache>
                <c:ptCount val="12"/>
                <c:pt idx="0">
                  <c:v>Янв.</c:v>
                </c:pt>
                <c:pt idx="1">
                  <c:v>Февр.</c:v>
                </c:pt>
                <c:pt idx="2">
                  <c:v>Мар.</c:v>
                </c:pt>
                <c:pt idx="3">
                  <c:v>Апр.</c:v>
                </c:pt>
                <c:pt idx="4">
                  <c:v>Май</c:v>
                </c:pt>
                <c:pt idx="5">
                  <c:v>Июн.</c:v>
                </c:pt>
                <c:pt idx="6">
                  <c:v>Июл.</c:v>
                </c:pt>
                <c:pt idx="7">
                  <c:v>Авг.</c:v>
                </c:pt>
                <c:pt idx="8">
                  <c:v>Сен.</c:v>
                </c:pt>
                <c:pt idx="9">
                  <c:v>Окт.</c:v>
                </c:pt>
                <c:pt idx="10">
                  <c:v>Нояб.</c:v>
                </c:pt>
                <c:pt idx="11">
                  <c:v>Дек.</c:v>
                </c:pt>
              </c:strCache>
            </c:strRef>
          </c:cat>
          <c:val>
            <c:numRef>
              <c:f>№8!$J$2:$U$2</c:f>
              <c:numCache>
                <c:formatCode>0.000</c:formatCode>
                <c:ptCount val="12"/>
                <c:pt idx="0">
                  <c:v>5.5238095238095324E-3</c:v>
                </c:pt>
                <c:pt idx="1">
                  <c:v>4.1594202898550762E-3</c:v>
                </c:pt>
                <c:pt idx="2">
                  <c:v>1.6933333333333364E-3</c:v>
                </c:pt>
                <c:pt idx="3">
                  <c:v>2.4230769230769245E-3</c:v>
                </c:pt>
                <c:pt idx="4">
                  <c:v>7.6527777777777826E-3</c:v>
                </c:pt>
                <c:pt idx="5">
                  <c:v>7.6288209606986722E-3</c:v>
                </c:pt>
                <c:pt idx="6">
                  <c:v>9.373333333333362E-3</c:v>
                </c:pt>
                <c:pt idx="7">
                  <c:v>6.9743589743589832E-3</c:v>
                </c:pt>
                <c:pt idx="8">
                  <c:v>9.2000000000000068E-3</c:v>
                </c:pt>
                <c:pt idx="9">
                  <c:v>7.8974358974358977E-3</c:v>
                </c:pt>
                <c:pt idx="10">
                  <c:v>5.736111111111125E-3</c:v>
                </c:pt>
                <c:pt idx="11">
                  <c:v>6.0375000000000099E-3</c:v>
                </c:pt>
              </c:numCache>
            </c:numRef>
          </c:val>
          <c:smooth val="0"/>
        </c:ser>
        <c:ser>
          <c:idx val="1"/>
          <c:order val="1"/>
          <c:tx>
            <c:v>значение ПДКс.с.</c:v>
          </c:tx>
          <c:marker>
            <c:symbol val="none"/>
          </c:marker>
          <c:cat>
            <c:strRef>
              <c:f>№8!$J$1:$U$1</c:f>
              <c:strCache>
                <c:ptCount val="12"/>
                <c:pt idx="0">
                  <c:v>Янв.</c:v>
                </c:pt>
                <c:pt idx="1">
                  <c:v>Февр.</c:v>
                </c:pt>
                <c:pt idx="2">
                  <c:v>Мар.</c:v>
                </c:pt>
                <c:pt idx="3">
                  <c:v>Апр.</c:v>
                </c:pt>
                <c:pt idx="4">
                  <c:v>Май</c:v>
                </c:pt>
                <c:pt idx="5">
                  <c:v>Июн.</c:v>
                </c:pt>
                <c:pt idx="6">
                  <c:v>Июл.</c:v>
                </c:pt>
                <c:pt idx="7">
                  <c:v>Авг.</c:v>
                </c:pt>
                <c:pt idx="8">
                  <c:v>Сен.</c:v>
                </c:pt>
                <c:pt idx="9">
                  <c:v>Окт.</c:v>
                </c:pt>
                <c:pt idx="10">
                  <c:v>Нояб.</c:v>
                </c:pt>
                <c:pt idx="11">
                  <c:v>Дек.</c:v>
                </c:pt>
              </c:strCache>
            </c:strRef>
          </c:cat>
          <c:val>
            <c:numRef>
              <c:f>№8!$J$3:$U$3</c:f>
              <c:numCache>
                <c:formatCode>General</c:formatCode>
                <c:ptCount val="12"/>
                <c:pt idx="0">
                  <c:v>3.0000000000000044E-3</c:v>
                </c:pt>
                <c:pt idx="1">
                  <c:v>3.0000000000000044E-3</c:v>
                </c:pt>
                <c:pt idx="2">
                  <c:v>3.0000000000000044E-3</c:v>
                </c:pt>
                <c:pt idx="3">
                  <c:v>3.0000000000000044E-3</c:v>
                </c:pt>
                <c:pt idx="4">
                  <c:v>3.0000000000000044E-3</c:v>
                </c:pt>
                <c:pt idx="5">
                  <c:v>3.0000000000000044E-3</c:v>
                </c:pt>
                <c:pt idx="6">
                  <c:v>3.0000000000000044E-3</c:v>
                </c:pt>
                <c:pt idx="7">
                  <c:v>3.0000000000000044E-3</c:v>
                </c:pt>
                <c:pt idx="8">
                  <c:v>3.0000000000000044E-3</c:v>
                </c:pt>
                <c:pt idx="9">
                  <c:v>3.0000000000000044E-3</c:v>
                </c:pt>
                <c:pt idx="10">
                  <c:v>3.0000000000000044E-3</c:v>
                </c:pt>
                <c:pt idx="11">
                  <c:v>3.0000000000000044E-3</c:v>
                </c:pt>
              </c:numCache>
            </c:numRef>
          </c:val>
          <c:smooth val="0"/>
        </c:ser>
        <c:dLbls>
          <c:showLegendKey val="0"/>
          <c:showVal val="0"/>
          <c:showCatName val="0"/>
          <c:showSerName val="0"/>
          <c:showPercent val="0"/>
          <c:showBubbleSize val="0"/>
        </c:dLbls>
        <c:marker val="1"/>
        <c:smooth val="0"/>
        <c:axId val="314792576"/>
        <c:axId val="316080512"/>
      </c:lineChart>
      <c:catAx>
        <c:axId val="314792576"/>
        <c:scaling>
          <c:orientation val="minMax"/>
        </c:scaling>
        <c:delete val="0"/>
        <c:axPos val="b"/>
        <c:majorTickMark val="none"/>
        <c:minorTickMark val="none"/>
        <c:tickLblPos val="nextTo"/>
        <c:crossAx val="316080512"/>
        <c:crosses val="autoZero"/>
        <c:auto val="1"/>
        <c:lblAlgn val="ctr"/>
        <c:lblOffset val="100"/>
        <c:noMultiLvlLbl val="0"/>
      </c:catAx>
      <c:valAx>
        <c:axId val="316080512"/>
        <c:scaling>
          <c:orientation val="minMax"/>
        </c:scaling>
        <c:delete val="0"/>
        <c:axPos val="l"/>
        <c:majorGridlines/>
        <c:title>
          <c:tx>
            <c:rich>
              <a:bodyPr/>
              <a:lstStyle/>
              <a:p>
                <a:pPr>
                  <a:defRPr baseline="30000"/>
                </a:pPr>
                <a:r>
                  <a:rPr lang="ru-RU" baseline="30000"/>
                  <a:t>концентрации, мг/м кубический</a:t>
                </a:r>
              </a:p>
            </c:rich>
          </c:tx>
          <c:overlay val="0"/>
        </c:title>
        <c:numFmt formatCode="0.000" sourceLinked="1"/>
        <c:majorTickMark val="none"/>
        <c:minorTickMark val="none"/>
        <c:tickLblPos val="nextTo"/>
        <c:crossAx val="314792576"/>
        <c:crosses val="autoZero"/>
        <c:crossBetween val="between"/>
      </c:valAx>
      <c:spPr>
        <a:solidFill>
          <a:schemeClr val="bg1"/>
        </a:solidFill>
        <a:ln w="19050">
          <a:solidFill>
            <a:sysClr val="windowText" lastClr="000000"/>
          </a:solidFill>
        </a:ln>
      </c:spPr>
    </c:plotArea>
    <c:legend>
      <c:legendPos val="r"/>
      <c:overlay val="0"/>
    </c:legend>
    <c:plotVisOnly val="1"/>
    <c:dispBlanksAs val="gap"/>
    <c:showDLblsOverMax val="0"/>
  </c:chart>
  <c:spPr>
    <a:solidFill>
      <a:schemeClr val="bg1">
        <a:lumMod val="90000"/>
      </a:schemeClr>
    </a:solidFill>
    <a:ln w="22225">
      <a:solidFill>
        <a:sysClr val="windowText" lastClr="00000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30774278215224"/>
          <c:y val="0.14782618346068271"/>
          <c:w val="0.55248148280107523"/>
          <c:h val="0.77440850549072493"/>
        </c:manualLayout>
      </c:layout>
      <c:radarChart>
        <c:radarStyle val="marker"/>
        <c:varyColors val="0"/>
        <c:ser>
          <c:idx val="0"/>
          <c:order val="0"/>
          <c:tx>
            <c:strRef>
              <c:f>Роза№1!$BC$26</c:f>
              <c:strCache>
                <c:ptCount val="1"/>
                <c:pt idx="0">
                  <c:v>1-2</c:v>
                </c:pt>
              </c:strCache>
            </c:strRef>
          </c:tx>
          <c:marker>
            <c:symbol val="none"/>
          </c:marker>
          <c:cat>
            <c:strRef>
              <c:f>Роза№1!$BD$25:$BS$25</c:f>
              <c:strCache>
                <c:ptCount val="16"/>
                <c:pt idx="0">
                  <c:v>C</c:v>
                </c:pt>
                <c:pt idx="1">
                  <c:v>CCВ</c:v>
                </c:pt>
                <c:pt idx="2">
                  <c:v>СВ</c:v>
                </c:pt>
                <c:pt idx="3">
                  <c:v>ВСВ</c:v>
                </c:pt>
                <c:pt idx="4">
                  <c:v>В</c:v>
                </c:pt>
                <c:pt idx="5">
                  <c:v>ВЮВ</c:v>
                </c:pt>
                <c:pt idx="6">
                  <c:v>ЮВ</c:v>
                </c:pt>
                <c:pt idx="7">
                  <c:v>ЮЮВ</c:v>
                </c:pt>
                <c:pt idx="8">
                  <c:v>Ю</c:v>
                </c:pt>
                <c:pt idx="9">
                  <c:v>ЮЮЗ</c:v>
                </c:pt>
                <c:pt idx="10">
                  <c:v>ЮЗ</c:v>
                </c:pt>
                <c:pt idx="11">
                  <c:v>ЗЮЗ</c:v>
                </c:pt>
                <c:pt idx="12">
                  <c:v>З</c:v>
                </c:pt>
                <c:pt idx="13">
                  <c:v>ЗСЗ</c:v>
                </c:pt>
                <c:pt idx="14">
                  <c:v>СЗ</c:v>
                </c:pt>
                <c:pt idx="15">
                  <c:v>ССЗ</c:v>
                </c:pt>
              </c:strCache>
            </c:strRef>
          </c:cat>
          <c:val>
            <c:numRef>
              <c:f>Роза№1!$BD$26:$BS$26</c:f>
              <c:numCache>
                <c:formatCode>General</c:formatCode>
                <c:ptCount val="16"/>
                <c:pt idx="0">
                  <c:v>0</c:v>
                </c:pt>
                <c:pt idx="1">
                  <c:v>2.7500000000000011E-3</c:v>
                </c:pt>
                <c:pt idx="2">
                  <c:v>1.0000000000000031E-3</c:v>
                </c:pt>
                <c:pt idx="3">
                  <c:v>1.5000000000000031E-3</c:v>
                </c:pt>
                <c:pt idx="4">
                  <c:v>4.0000000000000114E-3</c:v>
                </c:pt>
                <c:pt idx="5">
                  <c:v>5.0000000000000114E-3</c:v>
                </c:pt>
                <c:pt idx="6">
                  <c:v>0</c:v>
                </c:pt>
                <c:pt idx="7">
                  <c:v>2.0000000000000052E-3</c:v>
                </c:pt>
                <c:pt idx="8">
                  <c:v>1.5000000000000031E-3</c:v>
                </c:pt>
                <c:pt idx="9">
                  <c:v>3.3300000000000002E-4</c:v>
                </c:pt>
                <c:pt idx="10">
                  <c:v>4.6669999999999975E-3</c:v>
                </c:pt>
                <c:pt idx="11">
                  <c:v>0</c:v>
                </c:pt>
                <c:pt idx="12">
                  <c:v>2.5000000000000061E-3</c:v>
                </c:pt>
                <c:pt idx="13">
                  <c:v>0</c:v>
                </c:pt>
                <c:pt idx="14">
                  <c:v>2.5000000000000001E-2</c:v>
                </c:pt>
                <c:pt idx="15">
                  <c:v>0</c:v>
                </c:pt>
              </c:numCache>
            </c:numRef>
          </c:val>
        </c:ser>
        <c:ser>
          <c:idx val="1"/>
          <c:order val="1"/>
          <c:tx>
            <c:strRef>
              <c:f>Роза№1!$BC$27</c:f>
              <c:strCache>
                <c:ptCount val="1"/>
                <c:pt idx="0">
                  <c:v>3-4</c:v>
                </c:pt>
              </c:strCache>
            </c:strRef>
          </c:tx>
          <c:marker>
            <c:symbol val="none"/>
          </c:marker>
          <c:cat>
            <c:strRef>
              <c:f>Роза№1!$BD$25:$BS$25</c:f>
              <c:strCache>
                <c:ptCount val="16"/>
                <c:pt idx="0">
                  <c:v>C</c:v>
                </c:pt>
                <c:pt idx="1">
                  <c:v>CCВ</c:v>
                </c:pt>
                <c:pt idx="2">
                  <c:v>СВ</c:v>
                </c:pt>
                <c:pt idx="3">
                  <c:v>ВСВ</c:v>
                </c:pt>
                <c:pt idx="4">
                  <c:v>В</c:v>
                </c:pt>
                <c:pt idx="5">
                  <c:v>ВЮВ</c:v>
                </c:pt>
                <c:pt idx="6">
                  <c:v>ЮВ</c:v>
                </c:pt>
                <c:pt idx="7">
                  <c:v>ЮЮВ</c:v>
                </c:pt>
                <c:pt idx="8">
                  <c:v>Ю</c:v>
                </c:pt>
                <c:pt idx="9">
                  <c:v>ЮЮЗ</c:v>
                </c:pt>
                <c:pt idx="10">
                  <c:v>ЮЗ</c:v>
                </c:pt>
                <c:pt idx="11">
                  <c:v>ЗЮЗ</c:v>
                </c:pt>
                <c:pt idx="12">
                  <c:v>З</c:v>
                </c:pt>
                <c:pt idx="13">
                  <c:v>ЗСЗ</c:v>
                </c:pt>
                <c:pt idx="14">
                  <c:v>СЗ</c:v>
                </c:pt>
                <c:pt idx="15">
                  <c:v>ССЗ</c:v>
                </c:pt>
              </c:strCache>
            </c:strRef>
          </c:cat>
          <c:val>
            <c:numRef>
              <c:f>Роза№1!$BD$27:$BS$27</c:f>
              <c:numCache>
                <c:formatCode>General</c:formatCode>
                <c:ptCount val="16"/>
                <c:pt idx="0">
                  <c:v>1.2310000000000001E-3</c:v>
                </c:pt>
                <c:pt idx="1">
                  <c:v>2.0000000000000052E-3</c:v>
                </c:pt>
                <c:pt idx="2">
                  <c:v>3.2500000000000085E-3</c:v>
                </c:pt>
                <c:pt idx="3">
                  <c:v>5.0000000000000034E-4</c:v>
                </c:pt>
                <c:pt idx="4">
                  <c:v>1.3330000000000028E-3</c:v>
                </c:pt>
                <c:pt idx="5">
                  <c:v>2.9000000000000001E-2</c:v>
                </c:pt>
                <c:pt idx="6">
                  <c:v>8.3300000000000247E-4</c:v>
                </c:pt>
                <c:pt idx="7">
                  <c:v>3.4549999999999997E-2</c:v>
                </c:pt>
                <c:pt idx="8">
                  <c:v>3.0000000000000061E-3</c:v>
                </c:pt>
                <c:pt idx="9">
                  <c:v>2.6360000000000012E-3</c:v>
                </c:pt>
                <c:pt idx="10">
                  <c:v>1.1110000000000028E-3</c:v>
                </c:pt>
                <c:pt idx="11">
                  <c:v>1.7780000000000035E-3</c:v>
                </c:pt>
                <c:pt idx="12">
                  <c:v>3.8570000000000071E-3</c:v>
                </c:pt>
                <c:pt idx="13">
                  <c:v>2.333E-3</c:v>
                </c:pt>
                <c:pt idx="14">
                  <c:v>2.2500000000000011E-3</c:v>
                </c:pt>
                <c:pt idx="15">
                  <c:v>5.0000000000000034E-4</c:v>
                </c:pt>
              </c:numCache>
            </c:numRef>
          </c:val>
        </c:ser>
        <c:ser>
          <c:idx val="2"/>
          <c:order val="2"/>
          <c:tx>
            <c:strRef>
              <c:f>Роза№1!$BC$28</c:f>
              <c:strCache>
                <c:ptCount val="1"/>
                <c:pt idx="0">
                  <c:v>5-6</c:v>
                </c:pt>
              </c:strCache>
            </c:strRef>
          </c:tx>
          <c:marker>
            <c:symbol val="none"/>
          </c:marker>
          <c:cat>
            <c:strRef>
              <c:f>Роза№1!$BD$25:$BS$25</c:f>
              <c:strCache>
                <c:ptCount val="16"/>
                <c:pt idx="0">
                  <c:v>C</c:v>
                </c:pt>
                <c:pt idx="1">
                  <c:v>CCВ</c:v>
                </c:pt>
                <c:pt idx="2">
                  <c:v>СВ</c:v>
                </c:pt>
                <c:pt idx="3">
                  <c:v>ВСВ</c:v>
                </c:pt>
                <c:pt idx="4">
                  <c:v>В</c:v>
                </c:pt>
                <c:pt idx="5">
                  <c:v>ВЮВ</c:v>
                </c:pt>
                <c:pt idx="6">
                  <c:v>ЮВ</c:v>
                </c:pt>
                <c:pt idx="7">
                  <c:v>ЮЮВ</c:v>
                </c:pt>
                <c:pt idx="8">
                  <c:v>Ю</c:v>
                </c:pt>
                <c:pt idx="9">
                  <c:v>ЮЮЗ</c:v>
                </c:pt>
                <c:pt idx="10">
                  <c:v>ЮЗ</c:v>
                </c:pt>
                <c:pt idx="11">
                  <c:v>ЗЮЗ</c:v>
                </c:pt>
                <c:pt idx="12">
                  <c:v>З</c:v>
                </c:pt>
                <c:pt idx="13">
                  <c:v>ЗСЗ</c:v>
                </c:pt>
                <c:pt idx="14">
                  <c:v>СЗ</c:v>
                </c:pt>
                <c:pt idx="15">
                  <c:v>ССЗ</c:v>
                </c:pt>
              </c:strCache>
            </c:strRef>
          </c:cat>
          <c:val>
            <c:numRef>
              <c:f>Роза№1!$BD$28:$BS$28</c:f>
              <c:numCache>
                <c:formatCode>General</c:formatCode>
                <c:ptCount val="16"/>
                <c:pt idx="0">
                  <c:v>4.0000000000000114E-3</c:v>
                </c:pt>
                <c:pt idx="1">
                  <c:v>1.2999999999999998E-2</c:v>
                </c:pt>
                <c:pt idx="2">
                  <c:v>4.5000000000000014E-3</c:v>
                </c:pt>
                <c:pt idx="3">
                  <c:v>0</c:v>
                </c:pt>
                <c:pt idx="4">
                  <c:v>1.0000000000000031E-3</c:v>
                </c:pt>
                <c:pt idx="5">
                  <c:v>0</c:v>
                </c:pt>
                <c:pt idx="6">
                  <c:v>0</c:v>
                </c:pt>
                <c:pt idx="7">
                  <c:v>2.0000000000000052E-3</c:v>
                </c:pt>
                <c:pt idx="8">
                  <c:v>3.3300000000000002E-4</c:v>
                </c:pt>
                <c:pt idx="9">
                  <c:v>1.1999999999999999E-3</c:v>
                </c:pt>
                <c:pt idx="10">
                  <c:v>1.0000000000000031E-3</c:v>
                </c:pt>
                <c:pt idx="11">
                  <c:v>2.5999999999999999E-3</c:v>
                </c:pt>
                <c:pt idx="12">
                  <c:v>3.3330000000000052E-3</c:v>
                </c:pt>
                <c:pt idx="13">
                  <c:v>5.0000000000000034E-4</c:v>
                </c:pt>
                <c:pt idx="14">
                  <c:v>0</c:v>
                </c:pt>
                <c:pt idx="15">
                  <c:v>3.0000000000000061E-3</c:v>
                </c:pt>
              </c:numCache>
            </c:numRef>
          </c:val>
        </c:ser>
        <c:ser>
          <c:idx val="3"/>
          <c:order val="3"/>
          <c:tx>
            <c:strRef>
              <c:f>Роза№1!$BC$29</c:f>
              <c:strCache>
                <c:ptCount val="1"/>
                <c:pt idx="0">
                  <c:v>7-8</c:v>
                </c:pt>
              </c:strCache>
            </c:strRef>
          </c:tx>
          <c:marker>
            <c:symbol val="none"/>
          </c:marker>
          <c:cat>
            <c:strRef>
              <c:f>Роза№1!$BD$25:$BS$25</c:f>
              <c:strCache>
                <c:ptCount val="16"/>
                <c:pt idx="0">
                  <c:v>C</c:v>
                </c:pt>
                <c:pt idx="1">
                  <c:v>CCВ</c:v>
                </c:pt>
                <c:pt idx="2">
                  <c:v>СВ</c:v>
                </c:pt>
                <c:pt idx="3">
                  <c:v>ВСВ</c:v>
                </c:pt>
                <c:pt idx="4">
                  <c:v>В</c:v>
                </c:pt>
                <c:pt idx="5">
                  <c:v>ВЮВ</c:v>
                </c:pt>
                <c:pt idx="6">
                  <c:v>ЮВ</c:v>
                </c:pt>
                <c:pt idx="7">
                  <c:v>ЮЮВ</c:v>
                </c:pt>
                <c:pt idx="8">
                  <c:v>Ю</c:v>
                </c:pt>
                <c:pt idx="9">
                  <c:v>ЮЮЗ</c:v>
                </c:pt>
                <c:pt idx="10">
                  <c:v>ЮЗ</c:v>
                </c:pt>
                <c:pt idx="11">
                  <c:v>ЗЮЗ</c:v>
                </c:pt>
                <c:pt idx="12">
                  <c:v>З</c:v>
                </c:pt>
                <c:pt idx="13">
                  <c:v>ЗСЗ</c:v>
                </c:pt>
                <c:pt idx="14">
                  <c:v>СЗ</c:v>
                </c:pt>
                <c:pt idx="15">
                  <c:v>ССЗ</c:v>
                </c:pt>
              </c:strCache>
            </c:strRef>
          </c:cat>
          <c:val>
            <c:numRef>
              <c:f>Роза№1!$BD$29:$BS$29</c:f>
              <c:numCache>
                <c:formatCode>General</c:formatCode>
                <c:ptCount val="16"/>
                <c:pt idx="0">
                  <c:v>0</c:v>
                </c:pt>
                <c:pt idx="1">
                  <c:v>1.0000000000000031E-3</c:v>
                </c:pt>
                <c:pt idx="2">
                  <c:v>0</c:v>
                </c:pt>
                <c:pt idx="3">
                  <c:v>0</c:v>
                </c:pt>
                <c:pt idx="4">
                  <c:v>0</c:v>
                </c:pt>
                <c:pt idx="5">
                  <c:v>0</c:v>
                </c:pt>
                <c:pt idx="6">
                  <c:v>0</c:v>
                </c:pt>
                <c:pt idx="7">
                  <c:v>1.6670000000000001E-2</c:v>
                </c:pt>
                <c:pt idx="8">
                  <c:v>1.0000000000000031E-3</c:v>
                </c:pt>
                <c:pt idx="9">
                  <c:v>1.1999999999999999E-3</c:v>
                </c:pt>
                <c:pt idx="10">
                  <c:v>0</c:v>
                </c:pt>
                <c:pt idx="11">
                  <c:v>2.0000000000000052E-3</c:v>
                </c:pt>
                <c:pt idx="12">
                  <c:v>0</c:v>
                </c:pt>
                <c:pt idx="13">
                  <c:v>0</c:v>
                </c:pt>
                <c:pt idx="14">
                  <c:v>0</c:v>
                </c:pt>
                <c:pt idx="15">
                  <c:v>0</c:v>
                </c:pt>
              </c:numCache>
            </c:numRef>
          </c:val>
        </c:ser>
        <c:ser>
          <c:idx val="4"/>
          <c:order val="4"/>
          <c:tx>
            <c:strRef>
              <c:f>Роза№1!$BC$30</c:f>
              <c:strCache>
                <c:ptCount val="1"/>
                <c:pt idx="0">
                  <c:v>9-10</c:v>
                </c:pt>
              </c:strCache>
            </c:strRef>
          </c:tx>
          <c:marker>
            <c:symbol val="none"/>
          </c:marker>
          <c:cat>
            <c:strRef>
              <c:f>Роза№1!$BD$25:$BS$25</c:f>
              <c:strCache>
                <c:ptCount val="16"/>
                <c:pt idx="0">
                  <c:v>C</c:v>
                </c:pt>
                <c:pt idx="1">
                  <c:v>CCВ</c:v>
                </c:pt>
                <c:pt idx="2">
                  <c:v>СВ</c:v>
                </c:pt>
                <c:pt idx="3">
                  <c:v>ВСВ</c:v>
                </c:pt>
                <c:pt idx="4">
                  <c:v>В</c:v>
                </c:pt>
                <c:pt idx="5">
                  <c:v>ВЮВ</c:v>
                </c:pt>
                <c:pt idx="6">
                  <c:v>ЮВ</c:v>
                </c:pt>
                <c:pt idx="7">
                  <c:v>ЮЮВ</c:v>
                </c:pt>
                <c:pt idx="8">
                  <c:v>Ю</c:v>
                </c:pt>
                <c:pt idx="9">
                  <c:v>ЮЮЗ</c:v>
                </c:pt>
                <c:pt idx="10">
                  <c:v>ЮЗ</c:v>
                </c:pt>
                <c:pt idx="11">
                  <c:v>ЗЮЗ</c:v>
                </c:pt>
                <c:pt idx="12">
                  <c:v>З</c:v>
                </c:pt>
                <c:pt idx="13">
                  <c:v>ЗСЗ</c:v>
                </c:pt>
                <c:pt idx="14">
                  <c:v>СЗ</c:v>
                </c:pt>
                <c:pt idx="15">
                  <c:v>ССЗ</c:v>
                </c:pt>
              </c:strCache>
            </c:strRef>
          </c:cat>
          <c:val>
            <c:numRef>
              <c:f>Роза№1!$BD$30:$BS$30</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val>
        </c:ser>
        <c:dLbls>
          <c:showLegendKey val="0"/>
          <c:showVal val="0"/>
          <c:showCatName val="0"/>
          <c:showSerName val="0"/>
          <c:showPercent val="0"/>
          <c:showBubbleSize val="0"/>
        </c:dLbls>
        <c:axId val="316140928"/>
        <c:axId val="315888768"/>
      </c:radarChart>
      <c:catAx>
        <c:axId val="316140928"/>
        <c:scaling>
          <c:orientation val="minMax"/>
        </c:scaling>
        <c:delete val="0"/>
        <c:axPos val="b"/>
        <c:majorGridlines/>
        <c:majorTickMark val="none"/>
        <c:minorTickMark val="none"/>
        <c:tickLblPos val="nextTo"/>
        <c:spPr>
          <a:ln w="9525">
            <a:noFill/>
          </a:ln>
        </c:spPr>
        <c:crossAx val="315888768"/>
        <c:crosses val="autoZero"/>
        <c:auto val="1"/>
        <c:lblAlgn val="ctr"/>
        <c:lblOffset val="100"/>
        <c:noMultiLvlLbl val="0"/>
      </c:catAx>
      <c:valAx>
        <c:axId val="315888768"/>
        <c:scaling>
          <c:orientation val="minMax"/>
          <c:min val="0"/>
        </c:scaling>
        <c:delete val="0"/>
        <c:axPos val="l"/>
        <c:majorGridlines/>
        <c:numFmt formatCode="General" sourceLinked="1"/>
        <c:majorTickMark val="out"/>
        <c:minorTickMark val="none"/>
        <c:tickLblPos val="nextTo"/>
        <c:crossAx val="316140928"/>
        <c:crosses val="autoZero"/>
        <c:crossBetween val="between"/>
        <c:minorUnit val="1.0000000000000041E-3"/>
      </c:valAx>
    </c:plotArea>
    <c:legend>
      <c:legendPos val="r"/>
      <c:overlay val="0"/>
    </c:legend>
    <c:plotVisOnly val="1"/>
    <c:dispBlanksAs val="gap"/>
    <c:showDLblsOverMax val="0"/>
  </c:chart>
  <c:spPr>
    <a:gradFill rotWithShape="1">
      <a:gsLst>
        <a:gs pos="0">
          <a:schemeClr val="accent4">
            <a:tint val="62000"/>
            <a:satMod val="180000"/>
          </a:schemeClr>
        </a:gs>
        <a:gs pos="65000">
          <a:schemeClr val="accent4">
            <a:tint val="32000"/>
            <a:satMod val="250000"/>
          </a:schemeClr>
        </a:gs>
        <a:gs pos="100000">
          <a:schemeClr val="accent4">
            <a:tint val="23000"/>
            <a:satMod val="300000"/>
          </a:schemeClr>
        </a:gs>
      </a:gsLst>
      <a:lin ang="16200000" scaled="0"/>
    </a:gradFill>
    <a:ln w="28575" cap="flat" cmpd="sng" algn="ctr">
      <a:solidFill>
        <a:schemeClr val="tx1"/>
      </a:solidFill>
      <a:prstDash val="solid"/>
    </a:ln>
    <a:effectLst>
      <a:outerShdw blurRad="50800" dist="38100" dir="5400000" rotWithShape="0">
        <a:srgbClr val="000000">
          <a:alpha val="35000"/>
        </a:srgbClr>
      </a:outerShdw>
    </a:effectLst>
  </c:spPr>
  <c:txPr>
    <a:bodyPr/>
    <a:lstStyle/>
    <a:p>
      <a:pPr>
        <a:defRPr>
          <a:solidFill>
            <a:schemeClr val="dk1"/>
          </a:solidFill>
          <a:latin typeface="+mn-lt"/>
          <a:ea typeface="+mn-ea"/>
          <a:cs typeface="+mn-cs"/>
        </a:defRPr>
      </a:pPr>
      <a:endParaRPr lang="ru-RU"/>
    </a:p>
  </c:txPr>
  <c:externalData r:id="rId2">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5A6D401-0A3D-4579-8B5B-7E11F5068AA3}" type="datetimeFigureOut">
              <a:rPr lang="ru-RU" smtClean="0"/>
              <a:t>08.09.2018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5A6D401-0A3D-4579-8B5B-7E11F5068AA3}" type="datetimeFigureOut">
              <a:rPr lang="ru-RU" smtClean="0"/>
              <a:t>08.09.2018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56E1444-3F6F-47DD-819C-8F429D67E75E}"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5A6D401-0A3D-4579-8B5B-7E11F5068AA3}" type="datetimeFigureOut">
              <a:rPr lang="ru-RU" smtClean="0"/>
              <a:t>08.09.2018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6D401-0A3D-4579-8B5B-7E11F5068AA3}" type="datetimeFigureOut">
              <a:rPr lang="ru-RU" smtClean="0"/>
              <a:t>08.09.2018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A6D401-0A3D-4579-8B5B-7E11F5068AA3}" type="datetimeFigureOut">
              <a:rPr lang="ru-RU" smtClean="0"/>
              <a:t>08.09.2018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E1444-3F6F-47DD-819C-8F429D67E75E}"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5A6D401-0A3D-4579-8B5B-7E11F5068AA3}" type="datetimeFigureOut">
              <a:rPr lang="ru-RU" smtClean="0"/>
              <a:t>08.09.2018</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56E1444-3F6F-47DD-819C-8F429D67E75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817581" y="332656"/>
            <a:ext cx="7175351" cy="6120680"/>
          </a:xfrm>
        </p:spPr>
        <p:txBody>
          <a:bodyPr/>
          <a:lstStyle/>
          <a:p>
            <a:pPr marL="0" lvl="0" indent="0" algn="ctr" fontAlgn="base">
              <a:spcAft>
                <a:spcPct val="0"/>
              </a:spcAft>
            </a:pPr>
            <a:r>
              <a:rPr lang="ru-RU" sz="1200" dirty="0">
                <a:solidFill>
                  <a:schemeClr val="tx1"/>
                </a:solidFill>
                <a:effectLst/>
                <a:latin typeface="Arial" pitchFamily="34" charset="0"/>
                <a:ea typeface="Times New Roman" pitchFamily="18" charset="0"/>
                <a:cs typeface="Arial" pitchFamily="34" charset="0"/>
              </a:rPr>
              <a:t>ФЕДЕРАЛЬНОЕ АГЕНТСТВО СВЯЗИ</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ФЕДЕРАЛЬНОЕ ГОСУДАРСТВЕННОЕ БЮДЖЕТНОЕ ОБРАЗОВАТЕЛЬНОЕ УЧРЕЖДЕНИЕ</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ВЫСШЕГО ОБРАЗОВАНИЯ</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«САНКТ-ПЕТЕРБУРГСКИЙ ГОСУДАРСТВЕННЫЙ УНИВЕРСИТЕТ ТЕЛЕКОММУНИКАЦИЙ</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ИМ. ПРОФ. М.А. БОНЧ-БРУЕВИЧА»</a:t>
            </a:r>
            <a:r>
              <a:rPr lang="ru-RU" sz="1200" dirty="0">
                <a:solidFill>
                  <a:schemeClr val="tx1"/>
                </a:solidFill>
                <a:effectLst/>
                <a:latin typeface="Arial" pitchFamily="34" charset="0"/>
                <a:cs typeface="Arial" pitchFamily="34" charset="0"/>
              </a:rPr>
              <a:t/>
            </a:r>
            <a:br>
              <a:rPr lang="ru-RU" sz="1200" dirty="0">
                <a:solidFill>
                  <a:schemeClr val="tx1"/>
                </a:solidFill>
                <a:effectLst/>
                <a:latin typeface="Arial" pitchFamily="34" charset="0"/>
                <a:cs typeface="Arial" pitchFamily="34" charset="0"/>
              </a:rPr>
            </a:br>
            <a:r>
              <a:rPr lang="ru-RU" sz="1200" dirty="0">
                <a:solidFill>
                  <a:schemeClr val="tx1"/>
                </a:solidFill>
                <a:effectLst/>
                <a:latin typeface="Arial" pitchFamily="34" charset="0"/>
                <a:ea typeface="Times New Roman" pitchFamily="18" charset="0"/>
                <a:cs typeface="Arial" pitchFamily="34" charset="0"/>
              </a:rPr>
              <a:t>(</a:t>
            </a:r>
            <a:r>
              <a:rPr lang="ru-RU" sz="1200" dirty="0" err="1">
                <a:solidFill>
                  <a:schemeClr val="tx1"/>
                </a:solidFill>
                <a:effectLst/>
                <a:latin typeface="Arial" pitchFamily="34" charset="0"/>
                <a:ea typeface="Times New Roman" pitchFamily="18" charset="0"/>
                <a:cs typeface="Arial" pitchFamily="34" charset="0"/>
              </a:rPr>
              <a:t>СПбГУТ</a:t>
            </a:r>
            <a:r>
              <a:rPr lang="ru-RU" sz="1200" dirty="0">
                <a:solidFill>
                  <a:schemeClr val="tx1"/>
                </a:solidFill>
                <a:effectLst/>
                <a:latin typeface="Arial" pitchFamily="34" charset="0"/>
                <a:ea typeface="Times New Roman" pitchFamily="18" charset="0"/>
                <a:cs typeface="Arial" pitchFamily="34" charset="0"/>
              </a:rPr>
              <a:t>)</a:t>
            </a:r>
            <a:br>
              <a:rPr lang="ru-RU" sz="1200" dirty="0">
                <a:solidFill>
                  <a:schemeClr val="tx1"/>
                </a:solidFill>
                <a:effectLst/>
                <a:latin typeface="Arial" pitchFamily="34" charset="0"/>
                <a:ea typeface="Times New Roman" pitchFamily="18" charset="0"/>
                <a:cs typeface="Arial" pitchFamily="34" charset="0"/>
              </a:rPr>
            </a:br>
            <a:r>
              <a:rPr lang="ru-RU" sz="1200" dirty="0">
                <a:solidFill>
                  <a:schemeClr val="tx1"/>
                </a:solidFill>
                <a:latin typeface="Arial" pitchFamily="34" charset="0"/>
                <a:cs typeface="Arial" pitchFamily="34" charset="0"/>
              </a:rPr>
              <a:t/>
            </a:r>
            <a:br>
              <a:rPr lang="ru-RU" sz="1200" dirty="0">
                <a:solidFill>
                  <a:schemeClr val="tx1"/>
                </a:solidFill>
                <a:latin typeface="Arial" pitchFamily="34" charset="0"/>
                <a:cs typeface="Arial" pitchFamily="34" charset="0"/>
              </a:rPr>
            </a:br>
            <a:r>
              <a:rPr lang="ru-RU" sz="1200" dirty="0">
                <a:solidFill>
                  <a:schemeClr val="tx1"/>
                </a:solidFill>
                <a:effectLst/>
                <a:latin typeface="Arial" pitchFamily="34" charset="0"/>
                <a:cs typeface="Arial" pitchFamily="34" charset="0"/>
              </a:rPr>
              <a:t>Кафедра экологии и безопасности жизнедеятельности </a:t>
            </a:r>
            <a:br>
              <a:rPr lang="ru-RU" sz="1200" dirty="0">
                <a:solidFill>
                  <a:schemeClr val="tx1"/>
                </a:solidFill>
                <a:effectLst/>
                <a:latin typeface="Arial" pitchFamily="34"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
            </a:r>
            <a:br>
              <a:rPr lang="ru-RU" sz="1300" b="0" dirty="0">
                <a:solidFill>
                  <a:schemeClr val="tx1"/>
                </a:solidFill>
                <a:effectLst/>
                <a:latin typeface="Arial" pitchFamily="34" charset="0"/>
                <a:ea typeface="Times New Roman" pitchFamily="18" charset="0"/>
                <a:cs typeface="Arial" pitchFamily="34" charset="0"/>
              </a:rPr>
            </a:br>
            <a:r>
              <a:rPr lang="ru-RU" sz="1300" dirty="0">
                <a:solidFill>
                  <a:schemeClr val="tx1"/>
                </a:solidFill>
                <a:latin typeface="Arial" pitchFamily="34" charset="0"/>
                <a:ea typeface="Times New Roman" pitchFamily="18" charset="0"/>
                <a:cs typeface="Arial" pitchFamily="34" charset="0"/>
              </a:rPr>
              <a:t/>
            </a:r>
            <a:br>
              <a:rPr lang="ru-RU" sz="1300" dirty="0">
                <a:solidFill>
                  <a:schemeClr val="tx1"/>
                </a:solidFill>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         </a:t>
            </a:r>
            <a:br>
              <a:rPr lang="ru-RU" sz="1300" b="0" dirty="0">
                <a:solidFill>
                  <a:schemeClr val="tx1"/>
                </a:solidFill>
                <a:effectLst/>
                <a:latin typeface="Arial" pitchFamily="34" charset="0"/>
                <a:ea typeface="Times New Roman" pitchFamily="18" charset="0"/>
                <a:cs typeface="Arial" pitchFamily="34" charset="0"/>
              </a:rPr>
            </a:br>
            <a:r>
              <a:rPr lang="ru-RU" sz="2400" dirty="0">
                <a:solidFill>
                  <a:schemeClr val="tx1"/>
                </a:solidFill>
                <a:latin typeface="Arial" pitchFamily="34" charset="0"/>
                <a:ea typeface="Times New Roman" pitchFamily="18" charset="0"/>
                <a:cs typeface="Arial" pitchFamily="34" charset="0"/>
              </a:rPr>
              <a:t>КОМПЛЕКТ ПРЕЗЕНТАЦИЙ ПО ДИСЦИПЛИНЕ</a:t>
            </a:r>
            <a:br>
              <a:rPr lang="ru-RU" sz="2400" dirty="0">
                <a:solidFill>
                  <a:schemeClr val="tx1"/>
                </a:solidFill>
                <a:latin typeface="Arial" pitchFamily="34" charset="0"/>
                <a:ea typeface="Times New Roman" pitchFamily="18" charset="0"/>
                <a:cs typeface="Arial" pitchFamily="34" charset="0"/>
              </a:rPr>
            </a:br>
            <a:r>
              <a:rPr lang="ru-RU" sz="2400" dirty="0" smtClean="0">
                <a:solidFill>
                  <a:schemeClr val="tx1"/>
                </a:solidFill>
                <a:latin typeface="Arial" pitchFamily="34" charset="0"/>
                <a:ea typeface="Times New Roman" pitchFamily="18" charset="0"/>
                <a:cs typeface="Arial" pitchFamily="34" charset="0"/>
              </a:rPr>
              <a:t>«ЭКОЛОГИЧЕСКОЕ КАРТОГРАФИРОВАНИЕ»</a:t>
            </a:r>
            <a:r>
              <a:rPr lang="ru-RU" sz="2400" dirty="0">
                <a:solidFill>
                  <a:schemeClr val="tx1"/>
                </a:solidFill>
                <a:latin typeface="Arial" pitchFamily="34" charset="0"/>
                <a:ea typeface="Times New Roman" pitchFamily="18" charset="0"/>
                <a:cs typeface="Arial" pitchFamily="34" charset="0"/>
              </a:rPr>
              <a:t/>
            </a:r>
            <a:br>
              <a:rPr lang="ru-RU" sz="2400" dirty="0">
                <a:solidFill>
                  <a:schemeClr val="tx1"/>
                </a:solidFill>
                <a:latin typeface="Arial" pitchFamily="34" charset="0"/>
                <a:ea typeface="Times New Roman" pitchFamily="18"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Направление подготовки 05.03.06 Экология и природопользование</a:t>
            </a:r>
            <a:br>
              <a:rPr lang="ru-RU" sz="1600" b="0" dirty="0">
                <a:solidFill>
                  <a:schemeClr val="tx1"/>
                </a:solidFill>
                <a:effectLst/>
                <a:latin typeface="Arial" pitchFamily="34" charset="0"/>
                <a:ea typeface="Times New Roman" pitchFamily="18" charset="0"/>
                <a:cs typeface="Arial" pitchFamily="34" charset="0"/>
              </a:rPr>
            </a:br>
            <a:r>
              <a:rPr lang="ru-RU" sz="1600" b="0" dirty="0">
                <a:solidFill>
                  <a:schemeClr val="tx1"/>
                </a:solidFill>
                <a:effectLst/>
                <a:latin typeface="Arial" pitchFamily="34" charset="0"/>
                <a:ea typeface="Times New Roman" pitchFamily="18" charset="0"/>
                <a:cs typeface="Arial" pitchFamily="34" charset="0"/>
              </a:rPr>
              <a:t/>
            </a:r>
            <a:br>
              <a:rPr lang="ru-RU" sz="1600" b="0" dirty="0">
                <a:solidFill>
                  <a:schemeClr val="tx1"/>
                </a:solidFill>
                <a:effectLst/>
                <a:latin typeface="Arial" pitchFamily="34" charset="0"/>
                <a:ea typeface="Times New Roman" pitchFamily="18" charset="0"/>
                <a:cs typeface="Arial" pitchFamily="34" charset="0"/>
              </a:rPr>
            </a:br>
            <a:r>
              <a:rPr lang="ru-RU" sz="1300" dirty="0">
                <a:solidFill>
                  <a:schemeClr val="tx1"/>
                </a:solidFill>
                <a:latin typeface="Arial" pitchFamily="34" charset="0"/>
                <a:ea typeface="Times New Roman" pitchFamily="18" charset="0"/>
                <a:cs typeface="Arial" pitchFamily="34" charset="0"/>
              </a:rPr>
              <a:t/>
            </a:r>
            <a:br>
              <a:rPr lang="ru-RU" sz="1300" dirty="0">
                <a:solidFill>
                  <a:schemeClr val="tx1"/>
                </a:solidFill>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Разработчик: профессор, </a:t>
            </a:r>
            <a:r>
              <a:rPr lang="ru-RU" sz="1300" b="0" dirty="0" err="1">
                <a:solidFill>
                  <a:schemeClr val="tx1"/>
                </a:solidFill>
                <a:effectLst/>
                <a:latin typeface="Arial" pitchFamily="34" charset="0"/>
                <a:ea typeface="Times New Roman" pitchFamily="18" charset="0"/>
                <a:cs typeface="Arial" pitchFamily="34" charset="0"/>
              </a:rPr>
              <a:t>д.г.н</a:t>
            </a:r>
            <a:r>
              <a:rPr lang="ru-RU" sz="1300" b="0" dirty="0">
                <a:solidFill>
                  <a:schemeClr val="tx1"/>
                </a:solidFill>
                <a:effectLst/>
                <a:latin typeface="Arial" pitchFamily="34" charset="0"/>
                <a:ea typeface="Times New Roman" pitchFamily="18" charset="0"/>
                <a:cs typeface="Arial" pitchFamily="34" charset="0"/>
              </a:rPr>
              <a:t>. </a:t>
            </a:r>
            <a:r>
              <a:rPr lang="ru-RU" sz="1300" b="0" dirty="0" err="1">
                <a:solidFill>
                  <a:schemeClr val="tx1"/>
                </a:solidFill>
                <a:effectLst/>
                <a:latin typeface="Arial" pitchFamily="34" charset="0"/>
                <a:ea typeface="Times New Roman" pitchFamily="18" charset="0"/>
                <a:cs typeface="Arial" pitchFamily="34" charset="0"/>
              </a:rPr>
              <a:t>Стурман</a:t>
            </a:r>
            <a:r>
              <a:rPr lang="ru-RU" sz="1300" b="0" dirty="0">
                <a:solidFill>
                  <a:schemeClr val="tx1"/>
                </a:solidFill>
                <a:effectLst/>
                <a:latin typeface="Arial" pitchFamily="34" charset="0"/>
                <a:ea typeface="Times New Roman" pitchFamily="18" charset="0"/>
                <a:cs typeface="Arial" pitchFamily="34" charset="0"/>
              </a:rPr>
              <a:t> В.И.</a:t>
            </a:r>
            <a:br>
              <a:rPr lang="ru-RU" sz="1300" b="0" dirty="0">
                <a:solidFill>
                  <a:schemeClr val="tx1"/>
                </a:solidFill>
                <a:effectLst/>
                <a:latin typeface="Arial" pitchFamily="34" charset="0"/>
                <a:ea typeface="Times New Roman" pitchFamily="18" charset="0"/>
                <a:cs typeface="Arial" pitchFamily="34" charset="0"/>
              </a:rPr>
            </a:br>
            <a:r>
              <a:rPr lang="ru-RU" sz="1300" dirty="0">
                <a:solidFill>
                  <a:schemeClr val="tx1"/>
                </a:solidFill>
                <a:latin typeface="Arial" pitchFamily="34" charset="0"/>
                <a:ea typeface="Times New Roman" pitchFamily="18" charset="0"/>
                <a:cs typeface="Arial" pitchFamily="34" charset="0"/>
              </a:rPr>
              <a:t/>
            </a:r>
            <a:br>
              <a:rPr lang="ru-RU" sz="1300" dirty="0">
                <a:solidFill>
                  <a:schemeClr val="tx1"/>
                </a:solidFill>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
            </a:r>
            <a:br>
              <a:rPr lang="ru-RU" sz="1300" b="0" dirty="0">
                <a:solidFill>
                  <a:schemeClr val="tx1"/>
                </a:solidFill>
                <a:effectLst/>
                <a:latin typeface="Arial" pitchFamily="34" charset="0"/>
                <a:ea typeface="Times New Roman" pitchFamily="18" charset="0"/>
                <a:cs typeface="Arial" pitchFamily="34" charset="0"/>
              </a:rPr>
            </a:br>
            <a:r>
              <a:rPr lang="ru-RU" sz="1300" dirty="0">
                <a:solidFill>
                  <a:schemeClr val="tx1"/>
                </a:solidFill>
                <a:latin typeface="Arial" pitchFamily="34" charset="0"/>
                <a:ea typeface="Times New Roman" pitchFamily="18" charset="0"/>
                <a:cs typeface="Arial" pitchFamily="34" charset="0"/>
              </a:rPr>
              <a:t/>
            </a:r>
            <a:br>
              <a:rPr lang="ru-RU" sz="1300" dirty="0">
                <a:solidFill>
                  <a:schemeClr val="tx1"/>
                </a:solidFill>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
            </a:r>
            <a:br>
              <a:rPr lang="ru-RU" sz="1300" b="0" dirty="0">
                <a:solidFill>
                  <a:schemeClr val="tx1"/>
                </a:solidFill>
                <a:effectLst/>
                <a:latin typeface="Arial" pitchFamily="34" charset="0"/>
                <a:ea typeface="Times New Roman" pitchFamily="18"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Санкт-Петербург</a:t>
            </a:r>
            <a:r>
              <a:rPr lang="ru-RU" sz="600" b="0" dirty="0">
                <a:solidFill>
                  <a:schemeClr val="tx1"/>
                </a:solidFill>
                <a:effectLst/>
                <a:latin typeface="Arial" pitchFamily="34" charset="0"/>
                <a:cs typeface="Arial" pitchFamily="34" charset="0"/>
              </a:rPr>
              <a:t/>
            </a:r>
            <a:br>
              <a:rPr lang="ru-RU" sz="600" b="0" dirty="0">
                <a:solidFill>
                  <a:schemeClr val="tx1"/>
                </a:solidFill>
                <a:effectLst/>
                <a:latin typeface="Arial" pitchFamily="34" charset="0"/>
                <a:cs typeface="Arial" pitchFamily="34" charset="0"/>
              </a:rPr>
            </a:br>
            <a:r>
              <a:rPr lang="ru-RU" sz="1300" b="0" dirty="0">
                <a:solidFill>
                  <a:schemeClr val="tx1"/>
                </a:solidFill>
                <a:effectLst/>
                <a:latin typeface="Arial" pitchFamily="34" charset="0"/>
                <a:ea typeface="Times New Roman" pitchFamily="18" charset="0"/>
                <a:cs typeface="Arial" pitchFamily="34" charset="0"/>
              </a:rPr>
              <a:t>2018</a:t>
            </a:r>
            <a:r>
              <a:rPr lang="ru-RU" sz="1800" b="0" dirty="0">
                <a:solidFill>
                  <a:schemeClr val="tx1"/>
                </a:solidFill>
                <a:effectLst/>
                <a:latin typeface="Arial" pitchFamily="34" charset="0"/>
                <a:cs typeface="Arial" pitchFamily="34" charset="0"/>
              </a:rPr>
              <a:t/>
            </a:r>
            <a:br>
              <a:rPr lang="ru-RU" sz="1800" b="0" dirty="0">
                <a:solidFill>
                  <a:schemeClr val="tx1"/>
                </a:solidFill>
                <a:effectLst/>
                <a:latin typeface="Arial" pitchFamily="34" charset="0"/>
                <a:cs typeface="Arial" pitchFamily="34" charset="0"/>
              </a:rPr>
            </a:br>
            <a:endParaRPr lang="ru-RU" sz="1200" dirty="0">
              <a:solidFill>
                <a:schemeClr val="tx1"/>
              </a:solidFill>
            </a:endParaRPr>
          </a:p>
        </p:txBody>
      </p:sp>
    </p:spTree>
    <p:extLst>
      <p:ext uri="{BB962C8B-B14F-4D97-AF65-F5344CB8AC3E}">
        <p14:creationId xmlns:p14="http://schemas.microsoft.com/office/powerpoint/2010/main" val="2638933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3636085" cy="792088"/>
          </a:xfrm>
        </p:spPr>
        <p:txBody>
          <a:bodyPr/>
          <a:lstStyle/>
          <a:p>
            <a:r>
              <a:rPr lang="ru-RU" sz="2000" dirty="0">
                <a:solidFill>
                  <a:schemeClr val="tx1"/>
                </a:solidFill>
              </a:rPr>
              <a:t>Классификации экологических карт</a:t>
            </a:r>
          </a:p>
        </p:txBody>
      </p:sp>
      <p:sp>
        <p:nvSpPr>
          <p:cNvPr id="3" name="Объект 2"/>
          <p:cNvSpPr>
            <a:spLocks noGrp="1"/>
          </p:cNvSpPr>
          <p:nvPr>
            <p:ph idx="1"/>
          </p:nvPr>
        </p:nvSpPr>
        <p:spPr>
          <a:xfrm>
            <a:off x="4593515" y="332656"/>
            <a:ext cx="4017085" cy="6192688"/>
          </a:xfrm>
        </p:spPr>
        <p:txBody>
          <a:bodyPr>
            <a:normAutofit fontScale="62500" lnSpcReduction="20000"/>
          </a:bodyPr>
          <a:lstStyle/>
          <a:p>
            <a:r>
              <a:rPr lang="ru-RU" dirty="0" smtClean="0">
                <a:solidFill>
                  <a:schemeClr val="tx1"/>
                </a:solidFill>
              </a:rPr>
              <a:t>Наиболее </a:t>
            </a:r>
            <a:r>
              <a:rPr lang="ru-RU" dirty="0">
                <a:solidFill>
                  <a:schemeClr val="tx1"/>
                </a:solidFill>
              </a:rPr>
              <a:t>очевидны </a:t>
            </a:r>
            <a:r>
              <a:rPr lang="ru-RU" dirty="0" smtClean="0">
                <a:solidFill>
                  <a:schemeClr val="tx1"/>
                </a:solidFill>
              </a:rPr>
              <a:t>классификации </a:t>
            </a:r>
            <a:r>
              <a:rPr lang="ru-RU" dirty="0">
                <a:solidFill>
                  <a:schemeClr val="tx1"/>
                </a:solidFill>
              </a:rPr>
              <a:t>экологических и эколого-географических карт по масштабу и территориальному охвату, по широте темы (общие и частные, аналитические и синтетические). </a:t>
            </a:r>
            <a:endParaRPr lang="ru-RU" dirty="0" smtClean="0">
              <a:solidFill>
                <a:schemeClr val="tx1"/>
              </a:solidFill>
            </a:endParaRPr>
          </a:p>
          <a:p>
            <a:r>
              <a:rPr lang="ru-RU" dirty="0" smtClean="0">
                <a:solidFill>
                  <a:schemeClr val="tx1"/>
                </a:solidFill>
              </a:rPr>
              <a:t>Специфическим </a:t>
            </a:r>
            <a:r>
              <a:rPr lang="ru-RU" dirty="0">
                <a:solidFill>
                  <a:schemeClr val="tx1"/>
                </a:solidFill>
              </a:rPr>
              <a:t>для экологических карт является их </a:t>
            </a:r>
            <a:r>
              <a:rPr lang="ru-RU" dirty="0" smtClean="0">
                <a:solidFill>
                  <a:schemeClr val="tx1"/>
                </a:solidFill>
              </a:rPr>
              <a:t>подразделение: </a:t>
            </a:r>
          </a:p>
          <a:p>
            <a:r>
              <a:rPr lang="ru-RU" b="1" dirty="0" smtClean="0">
                <a:solidFill>
                  <a:schemeClr val="tx1"/>
                </a:solidFill>
              </a:rPr>
              <a:t>по охвату компонентов окружающей среды: </a:t>
            </a:r>
          </a:p>
          <a:p>
            <a:r>
              <a:rPr lang="ru-RU" dirty="0" smtClean="0">
                <a:solidFill>
                  <a:schemeClr val="tx1"/>
                </a:solidFill>
              </a:rPr>
              <a:t>- состояния атмосферы;</a:t>
            </a:r>
          </a:p>
          <a:p>
            <a:r>
              <a:rPr lang="ru-RU" dirty="0" smtClean="0">
                <a:solidFill>
                  <a:schemeClr val="tx1"/>
                </a:solidFill>
              </a:rPr>
              <a:t>- состояния гидросферы;</a:t>
            </a:r>
          </a:p>
          <a:p>
            <a:r>
              <a:rPr lang="ru-RU" dirty="0" smtClean="0">
                <a:solidFill>
                  <a:schemeClr val="tx1"/>
                </a:solidFill>
              </a:rPr>
              <a:t>- состояния </a:t>
            </a:r>
            <a:r>
              <a:rPr lang="ru-RU" dirty="0" err="1" smtClean="0">
                <a:solidFill>
                  <a:schemeClr val="tx1"/>
                </a:solidFill>
              </a:rPr>
              <a:t>педосферы</a:t>
            </a:r>
            <a:r>
              <a:rPr lang="ru-RU" dirty="0" smtClean="0">
                <a:solidFill>
                  <a:schemeClr val="tx1"/>
                </a:solidFill>
              </a:rPr>
              <a:t>;</a:t>
            </a:r>
          </a:p>
          <a:p>
            <a:r>
              <a:rPr lang="ru-RU" dirty="0" smtClean="0">
                <a:solidFill>
                  <a:schemeClr val="tx1"/>
                </a:solidFill>
              </a:rPr>
              <a:t>- состояния растительности и животного мира;</a:t>
            </a:r>
          </a:p>
          <a:p>
            <a:r>
              <a:rPr lang="ru-RU" dirty="0" smtClean="0">
                <a:solidFill>
                  <a:schemeClr val="tx1"/>
                </a:solidFill>
              </a:rPr>
              <a:t>- состояния физических полей;</a:t>
            </a:r>
          </a:p>
          <a:p>
            <a:r>
              <a:rPr lang="ru-RU" dirty="0" smtClean="0">
                <a:solidFill>
                  <a:schemeClr val="tx1"/>
                </a:solidFill>
              </a:rPr>
              <a:t>- комплексные.</a:t>
            </a:r>
          </a:p>
          <a:p>
            <a:endParaRPr lang="ru-RU" dirty="0">
              <a:solidFill>
                <a:schemeClr val="tx1"/>
              </a:solidFill>
            </a:endParaRPr>
          </a:p>
          <a:p>
            <a:r>
              <a:rPr lang="ru-RU" dirty="0" smtClean="0">
                <a:solidFill>
                  <a:schemeClr val="tx1"/>
                </a:solidFill>
              </a:rPr>
              <a:t> </a:t>
            </a:r>
            <a:r>
              <a:rPr lang="ru-RU" b="1" dirty="0">
                <a:solidFill>
                  <a:schemeClr val="tx1"/>
                </a:solidFill>
              </a:rPr>
              <a:t>по источникам исходной информации на карты, составленные на основе:</a:t>
            </a:r>
          </a:p>
          <a:p>
            <a:r>
              <a:rPr lang="ru-RU" dirty="0">
                <a:solidFill>
                  <a:schemeClr val="tx1"/>
                </a:solidFill>
              </a:rPr>
              <a:t>-дистанционного зондирования;</a:t>
            </a:r>
          </a:p>
          <a:p>
            <a:r>
              <a:rPr lang="ru-RU" dirty="0">
                <a:solidFill>
                  <a:schemeClr val="tx1"/>
                </a:solidFill>
              </a:rPr>
              <a:t>-статистических данных и их обработки;</a:t>
            </a:r>
          </a:p>
          <a:p>
            <a:r>
              <a:rPr lang="ru-RU" dirty="0">
                <a:solidFill>
                  <a:schemeClr val="tx1"/>
                </a:solidFill>
              </a:rPr>
              <a:t>-полевого картографирования и мониторинга;</a:t>
            </a:r>
          </a:p>
          <a:p>
            <a:r>
              <a:rPr lang="ru-RU" dirty="0">
                <a:solidFill>
                  <a:schemeClr val="tx1"/>
                </a:solidFill>
              </a:rPr>
              <a:t>-изучения состояния биоиндикаторов;</a:t>
            </a:r>
          </a:p>
          <a:p>
            <a:r>
              <a:rPr lang="ru-RU" dirty="0">
                <a:solidFill>
                  <a:schemeClr val="tx1"/>
                </a:solidFill>
              </a:rPr>
              <a:t>-обобщения материалов из разных </a:t>
            </a:r>
            <a:r>
              <a:rPr lang="ru-RU" dirty="0" smtClean="0">
                <a:solidFill>
                  <a:schemeClr val="tx1"/>
                </a:solidFill>
              </a:rPr>
              <a:t>источников.</a:t>
            </a:r>
            <a:endParaRPr lang="ru-RU" dirty="0">
              <a:solidFill>
                <a:schemeClr val="tx1"/>
              </a:solidFill>
            </a:endParaRPr>
          </a:p>
        </p:txBody>
      </p:sp>
      <p:sp>
        <p:nvSpPr>
          <p:cNvPr id="4" name="Текст 3"/>
          <p:cNvSpPr>
            <a:spLocks noGrp="1"/>
          </p:cNvSpPr>
          <p:nvPr>
            <p:ph type="body" sz="half" idx="2"/>
          </p:nvPr>
        </p:nvSpPr>
        <p:spPr>
          <a:xfrm>
            <a:off x="395536" y="1196752"/>
            <a:ext cx="3388660" cy="5184576"/>
          </a:xfrm>
        </p:spPr>
        <p:txBody>
          <a:bodyPr>
            <a:normAutofit fontScale="85000" lnSpcReduction="20000"/>
          </a:bodyPr>
          <a:lstStyle/>
          <a:p>
            <a:pPr algn="just"/>
            <a:r>
              <a:rPr lang="ru-RU" dirty="0">
                <a:solidFill>
                  <a:schemeClr val="tx1"/>
                </a:solidFill>
              </a:rPr>
              <a:t>Вопросы классификации экологических карт решаются по-разному в зависимости от того, на чем основываются классификации: на анализе и обобщении фактически существующих картографических материалов, либо на теоретических предпосылках. </a:t>
            </a:r>
            <a:endParaRPr lang="ru-RU" dirty="0" smtClean="0">
              <a:solidFill>
                <a:schemeClr val="tx1"/>
              </a:solidFill>
            </a:endParaRPr>
          </a:p>
          <a:p>
            <a:pPr algn="just"/>
            <a:r>
              <a:rPr lang="ru-RU" dirty="0" smtClean="0">
                <a:solidFill>
                  <a:schemeClr val="tx1"/>
                </a:solidFill>
              </a:rPr>
              <a:t>Относительно </a:t>
            </a:r>
            <a:r>
              <a:rPr lang="ru-RU" dirty="0">
                <a:solidFill>
                  <a:schemeClr val="tx1"/>
                </a:solidFill>
              </a:rPr>
              <a:t>устоявшейся и общепризнанной в настоящее время является только упомянутая выше классификация экологических карт по научно-прикладной </a:t>
            </a:r>
            <a:r>
              <a:rPr lang="ru-RU" dirty="0" smtClean="0">
                <a:solidFill>
                  <a:schemeClr val="tx1"/>
                </a:solidFill>
              </a:rPr>
              <a:t>направленности, </a:t>
            </a:r>
            <a:r>
              <a:rPr lang="ru-RU" dirty="0">
                <a:solidFill>
                  <a:schemeClr val="tx1"/>
                </a:solidFill>
              </a:rPr>
              <a:t>в рамках которой выделяются карты:</a:t>
            </a:r>
          </a:p>
          <a:p>
            <a:pPr algn="just"/>
            <a:r>
              <a:rPr lang="ru-RU" dirty="0">
                <a:solidFill>
                  <a:schemeClr val="tx1"/>
                </a:solidFill>
              </a:rPr>
              <a:t>- инвентаризационные, т.е. нацеленные на учет и описательные характеристики природных объектов;</a:t>
            </a:r>
          </a:p>
          <a:p>
            <a:pPr algn="just"/>
            <a:r>
              <a:rPr lang="ru-RU" dirty="0">
                <a:solidFill>
                  <a:schemeClr val="tx1"/>
                </a:solidFill>
              </a:rPr>
              <a:t>- оценочные, т.е. характеризующие соответствие состояний и условий природной среды каким-либо критериям и/или нормативам;</a:t>
            </a:r>
          </a:p>
          <a:p>
            <a:pPr algn="just"/>
            <a:r>
              <a:rPr lang="ru-RU" dirty="0">
                <a:solidFill>
                  <a:schemeClr val="tx1"/>
                </a:solidFill>
              </a:rPr>
              <a:t>- прогнозные, т.е. отображающие предполагаемые и/или недоступные для непосредственного изучения природные объекты и их свойства;</a:t>
            </a:r>
          </a:p>
          <a:p>
            <a:pPr algn="just"/>
            <a:r>
              <a:rPr lang="ru-RU" dirty="0">
                <a:solidFill>
                  <a:schemeClr val="tx1"/>
                </a:solidFill>
              </a:rPr>
              <a:t>- рекомендательные, т.е. направленные на оптимизацию и гармонизацию отношений в природной среде, предотвращение или смягчение неблагоприятных явлений и их последствий.</a:t>
            </a:r>
          </a:p>
        </p:txBody>
      </p:sp>
    </p:spTree>
    <p:extLst>
      <p:ext uri="{BB962C8B-B14F-4D97-AF65-F5344CB8AC3E}">
        <p14:creationId xmlns:p14="http://schemas.microsoft.com/office/powerpoint/2010/main" val="222517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3200" dirty="0" smtClean="0">
                <a:solidFill>
                  <a:schemeClr val="tx1"/>
                </a:solidFill>
              </a:rPr>
              <a:t>ЭКОЛОГО_КАРТОГРАФИЧЕСКОЕ ИСТОЧНИКОВЕДЕНИЕ</a:t>
            </a:r>
            <a:endParaRPr lang="ru-RU" sz="3200" dirty="0">
              <a:solidFill>
                <a:schemeClr val="tx1"/>
              </a:solidFill>
            </a:endParaRPr>
          </a:p>
        </p:txBody>
      </p:sp>
    </p:spTree>
    <p:extLst>
      <p:ext uri="{BB962C8B-B14F-4D97-AF65-F5344CB8AC3E}">
        <p14:creationId xmlns:p14="http://schemas.microsoft.com/office/powerpoint/2010/main" val="177621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404664"/>
            <a:ext cx="4320480" cy="5940088"/>
          </a:xfrm>
          <a:prstGeom prst="rect">
            <a:avLst/>
          </a:prstGeom>
        </p:spPr>
        <p:txBody>
          <a:bodyPr wrap="square">
            <a:spAutoFit/>
          </a:bodyPr>
          <a:lstStyle/>
          <a:p>
            <a:pPr indent="457200" algn="just"/>
            <a:r>
              <a:rPr lang="ru-RU" sz="2000" b="1" dirty="0" smtClean="0">
                <a:latin typeface="Times New Roman" pitchFamily="18" charset="0"/>
                <a:cs typeface="Times New Roman" pitchFamily="18" charset="0"/>
              </a:rPr>
              <a:t>Картографические источники </a:t>
            </a:r>
            <a:r>
              <a:rPr lang="ru-RU" sz="2000" dirty="0" smtClean="0">
                <a:latin typeface="Times New Roman" pitchFamily="18" charset="0"/>
                <a:cs typeface="Times New Roman" pitchFamily="18" charset="0"/>
              </a:rPr>
              <a:t>– это графические</a:t>
            </a:r>
            <a:r>
              <a:rPr lang="ru-RU" sz="2000" dirty="0">
                <a:latin typeface="Times New Roman" pitchFamily="18" charset="0"/>
                <a:cs typeface="Times New Roman" pitchFamily="18" charset="0"/>
              </a:rPr>
              <a:t>, фотографические, цифровые и текстовые данные, используемые для составления географических карт</a:t>
            </a:r>
            <a:r>
              <a:rPr lang="ru-RU" sz="2000" dirty="0" smtClean="0">
                <a:latin typeface="Times New Roman" pitchFamily="18" charset="0"/>
                <a:cs typeface="Times New Roman" pitchFamily="18" charset="0"/>
              </a:rPr>
              <a:t>.</a:t>
            </a:r>
          </a:p>
          <a:p>
            <a:pPr indent="457200" algn="just"/>
            <a:r>
              <a:rPr lang="ru-RU" sz="2000" dirty="0">
                <a:latin typeface="Times New Roman" pitchFamily="18" charset="0"/>
                <a:cs typeface="Times New Roman" pitchFamily="18" charset="0"/>
              </a:rPr>
              <a:t>И</a:t>
            </a:r>
            <a:r>
              <a:rPr lang="ru-RU" sz="2000" dirty="0" smtClean="0">
                <a:latin typeface="Times New Roman" pitchFamily="18" charset="0"/>
                <a:cs typeface="Times New Roman" pitchFamily="18" charset="0"/>
              </a:rPr>
              <a:t>сточники информации для экологического картографирования подразделяются:</a:t>
            </a:r>
          </a:p>
          <a:p>
            <a:pPr indent="457200" algn="just"/>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По организационно-правовому статусу и  </a:t>
            </a:r>
            <a:r>
              <a:rPr lang="ru-RU" sz="2000" dirty="0">
                <a:latin typeface="Times New Roman" pitchFamily="18" charset="0"/>
                <a:cs typeface="Times New Roman" pitchFamily="18" charset="0"/>
              </a:rPr>
              <a:t>ведомственной принадлежности (материалы государственных органов, предприятий, научно-исследовательских учреждений, общественных организаций);</a:t>
            </a:r>
          </a:p>
          <a:p>
            <a:pPr indent="457200" algn="just"/>
            <a:r>
              <a:rPr lang="ru-RU" sz="2000" dirty="0">
                <a:latin typeface="Times New Roman" pitchFamily="18" charset="0"/>
                <a:cs typeface="Times New Roman" pitchFamily="18" charset="0"/>
              </a:rPr>
              <a:t>- по научным методам и техническим приемам, использованным при получении информации.</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29" y="1196752"/>
            <a:ext cx="3978786" cy="3621782"/>
          </a:xfrm>
          <a:prstGeom prst="rect">
            <a:avLst/>
          </a:prstGeom>
        </p:spPr>
      </p:pic>
    </p:spTree>
    <p:extLst>
      <p:ext uri="{BB962C8B-B14F-4D97-AF65-F5344CB8AC3E}">
        <p14:creationId xmlns:p14="http://schemas.microsoft.com/office/powerpoint/2010/main" val="212066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3636085" cy="1258493"/>
          </a:xfrm>
        </p:spPr>
        <p:txBody>
          <a:bodyPr/>
          <a:lstStyle/>
          <a:p>
            <a:pPr marL="0" indent="0"/>
            <a:r>
              <a:rPr lang="ru-RU" sz="1400" dirty="0">
                <a:solidFill>
                  <a:schemeClr val="tx1"/>
                </a:solidFill>
                <a:latin typeface="Times New Roman" pitchFamily="18" charset="0"/>
                <a:cs typeface="Times New Roman" pitchFamily="18" charset="0"/>
              </a:rPr>
              <a:t>КЛАССИФИКАЦИЯ ИНФОРМАЦИОННЫХ ИСТОЧНИКОВ </a:t>
            </a:r>
            <a:r>
              <a:rPr lang="ru-RU" sz="1400" dirty="0" smtClean="0">
                <a:solidFill>
                  <a:schemeClr val="tx1"/>
                </a:solidFill>
                <a:latin typeface="Times New Roman" pitchFamily="18" charset="0"/>
                <a:cs typeface="Times New Roman" pitchFamily="18" charset="0"/>
              </a:rPr>
              <a:t>ПО ОРГАНИЗАЦИОННЫМ ФОРМАМ И </a:t>
            </a:r>
            <a:r>
              <a:rPr lang="ru-RU" sz="1400" dirty="0">
                <a:solidFill>
                  <a:schemeClr val="tx1"/>
                </a:solidFill>
                <a:latin typeface="Times New Roman" pitchFamily="18" charset="0"/>
                <a:cs typeface="Times New Roman" pitchFamily="18" charset="0"/>
              </a:rPr>
              <a:t>ВЕДОМСТВЕННОЙ ПРИНАДЛЕЖНОСТИ</a:t>
            </a:r>
          </a:p>
        </p:txBody>
      </p:sp>
      <p:sp>
        <p:nvSpPr>
          <p:cNvPr id="3" name="Объект 2"/>
          <p:cNvSpPr>
            <a:spLocks noGrp="1"/>
          </p:cNvSpPr>
          <p:nvPr>
            <p:ph idx="1"/>
          </p:nvPr>
        </p:nvSpPr>
        <p:spPr>
          <a:xfrm>
            <a:off x="4593515" y="260648"/>
            <a:ext cx="4442981" cy="6336704"/>
          </a:xfrm>
        </p:spPr>
        <p:txBody>
          <a:bodyPr>
            <a:normAutofit/>
          </a:bodyPr>
          <a:lstStyle/>
          <a:p>
            <a:pPr algn="just"/>
            <a:r>
              <a:rPr lang="ru-RU" sz="1400" b="1" i="1" dirty="0">
                <a:solidFill>
                  <a:schemeClr val="tx1"/>
                </a:solidFill>
                <a:latin typeface="Times New Roman" pitchFamily="18" charset="0"/>
                <a:cs typeface="Times New Roman" pitchFamily="18" charset="0"/>
              </a:rPr>
              <a:t>Федеральная служба России по гидрометеорологии и мониторингу окружающей среды (Росгидромет</a:t>
            </a:r>
            <a:r>
              <a:rPr lang="ru-RU" sz="1400" b="1" i="1" dirty="0" smtClean="0">
                <a:solidFill>
                  <a:schemeClr val="tx1"/>
                </a:solidFill>
                <a:latin typeface="Times New Roman" pitchFamily="18" charset="0"/>
                <a:cs typeface="Times New Roman" pitchFamily="18" charset="0"/>
              </a:rPr>
              <a:t>)</a:t>
            </a:r>
            <a:r>
              <a:rPr lang="ru-RU" sz="1400" i="1" dirty="0" smtClean="0">
                <a:solidFill>
                  <a:schemeClr val="tx1"/>
                </a:solidFill>
                <a:latin typeface="Times New Roman" pitchFamily="18" charset="0"/>
                <a:cs typeface="Times New Roman" pitchFamily="18" charset="0"/>
              </a:rPr>
              <a:t>. </a:t>
            </a:r>
            <a:r>
              <a:rPr lang="ru-RU" sz="1400" dirty="0">
                <a:solidFill>
                  <a:schemeClr val="tx1"/>
                </a:solidFill>
                <a:latin typeface="Times New Roman" pitchFamily="18" charset="0"/>
                <a:cs typeface="Times New Roman" pitchFamily="18" charset="0"/>
              </a:rPr>
              <a:t>Измерения в системе Росгидромета выполняются систематически и регулярно. Так, посты наблюдения за качеством воздуха в населенных пунктах должны проводить измерения несколько раз в день. Органы Росгидромета располагают систематизированными данными измерений, проводившихся в одних и тех же точках по единым методикам в течение многих лет. Эти ряды данных по своей полноте и продолжительности являются уникальными, по ним можно судить о долговременной динамике тех или иных показателей. </a:t>
            </a:r>
            <a:endParaRPr lang="ru-RU" sz="1400" dirty="0" smtClean="0">
              <a:solidFill>
                <a:schemeClr val="tx1"/>
              </a:solidFill>
              <a:latin typeface="Times New Roman" pitchFamily="18" charset="0"/>
              <a:cs typeface="Times New Roman" pitchFamily="18" charset="0"/>
            </a:endParaRPr>
          </a:p>
          <a:p>
            <a:pPr algn="just"/>
            <a:r>
              <a:rPr lang="ru-RU" sz="1400" b="1" i="1" dirty="0" smtClean="0">
                <a:solidFill>
                  <a:schemeClr val="tx1"/>
                </a:solidFill>
                <a:latin typeface="Times New Roman" pitchFamily="18" charset="0"/>
                <a:cs typeface="Times New Roman" pitchFamily="18" charset="0"/>
              </a:rPr>
              <a:t>Государственные органы, специально уполномоченные в области охраны окружающей среды (</a:t>
            </a:r>
            <a:r>
              <a:rPr lang="ru-RU" sz="1400" b="1" i="1" dirty="0" err="1" smtClean="0">
                <a:solidFill>
                  <a:schemeClr val="tx1"/>
                </a:solidFill>
                <a:latin typeface="Times New Roman" pitchFamily="18" charset="0"/>
                <a:cs typeface="Times New Roman" pitchFamily="18" charset="0"/>
              </a:rPr>
              <a:t>Росприроднадзор</a:t>
            </a:r>
            <a:r>
              <a:rPr lang="ru-RU" sz="1400" b="1" i="1" dirty="0" smtClean="0">
                <a:solidFill>
                  <a:schemeClr val="tx1"/>
                </a:solidFill>
                <a:latin typeface="Times New Roman" pitchFamily="18" charset="0"/>
                <a:cs typeface="Times New Roman" pitchFamily="18" charset="0"/>
              </a:rPr>
              <a:t>, </a:t>
            </a:r>
            <a:r>
              <a:rPr lang="ru-RU" sz="1400" b="1" i="1" dirty="0" err="1" smtClean="0">
                <a:solidFill>
                  <a:schemeClr val="tx1"/>
                </a:solidFill>
                <a:latin typeface="Times New Roman" pitchFamily="18" charset="0"/>
                <a:cs typeface="Times New Roman" pitchFamily="18" charset="0"/>
              </a:rPr>
              <a:t>Ростехнадзор</a:t>
            </a:r>
            <a:r>
              <a:rPr lang="ru-RU" sz="1400" b="1" i="1" dirty="0" smtClean="0">
                <a:solidFill>
                  <a:schemeClr val="tx1"/>
                </a:solidFill>
                <a:latin typeface="Times New Roman" pitchFamily="18" charset="0"/>
                <a:cs typeface="Times New Roman" pitchFamily="18" charset="0"/>
              </a:rPr>
              <a:t> и их региональные подразделения, Министерства природных ресурсов и охраны окружающей среды федерального и регионального уровней)</a:t>
            </a:r>
            <a:r>
              <a:rPr lang="ru-RU" sz="1400" dirty="0" smtClean="0">
                <a:solidFill>
                  <a:schemeClr val="tx1"/>
                </a:solidFill>
                <a:latin typeface="Times New Roman" pitchFamily="18" charset="0"/>
                <a:cs typeface="Times New Roman" pitchFamily="18" charset="0"/>
              </a:rPr>
              <a:t>.  Собирают, контролируют и систематизируют данные о состоянии окружающей среды </a:t>
            </a:r>
            <a:r>
              <a:rPr lang="ru-RU" sz="1400" dirty="0">
                <a:solidFill>
                  <a:schemeClr val="tx1"/>
                </a:solidFill>
                <a:latin typeface="Times New Roman" pitchFamily="18" charset="0"/>
                <a:cs typeface="Times New Roman" pitchFamily="18" charset="0"/>
              </a:rPr>
              <a:t>в связи с функционированием экономического механизма природопользования» — платежами предприятий за </a:t>
            </a:r>
            <a:r>
              <a:rPr lang="ru-RU" sz="1400" dirty="0" smtClean="0">
                <a:solidFill>
                  <a:schemeClr val="tx1"/>
                </a:solidFill>
                <a:latin typeface="Times New Roman" pitchFamily="18" charset="0"/>
                <a:cs typeface="Times New Roman" pitchFamily="18" charset="0"/>
              </a:rPr>
              <a:t>негативное воздействие на окружающую среду. Издают доклады о состоянии окружающей среды.</a:t>
            </a:r>
            <a:endParaRPr lang="ru-RU" sz="1400" dirty="0">
              <a:solidFill>
                <a:schemeClr val="tx1"/>
              </a:solidFill>
              <a:latin typeface="Times New Roman" pitchFamily="18" charset="0"/>
              <a:cs typeface="Times New Roman" pitchFamily="18" charset="0"/>
            </a:endParaRPr>
          </a:p>
        </p:txBody>
      </p:sp>
      <p:sp>
        <p:nvSpPr>
          <p:cNvPr id="4" name="Текст 3"/>
          <p:cNvSpPr>
            <a:spLocks noGrp="1"/>
          </p:cNvSpPr>
          <p:nvPr>
            <p:ph type="body" sz="half" idx="2"/>
          </p:nvPr>
        </p:nvSpPr>
        <p:spPr>
          <a:xfrm>
            <a:off x="467544" y="1556792"/>
            <a:ext cx="3780857" cy="720080"/>
          </a:xfrm>
        </p:spPr>
        <p:txBody>
          <a:bodyPr>
            <a:normAutofit lnSpcReduction="10000"/>
          </a:bodyPr>
          <a:lstStyle/>
          <a:p>
            <a:pPr algn="just"/>
            <a:r>
              <a:rPr lang="ru-RU" b="1" dirty="0">
                <a:solidFill>
                  <a:schemeClr val="tx1"/>
                </a:solidFill>
                <a:latin typeface="Times New Roman" pitchFamily="18" charset="0"/>
                <a:cs typeface="Times New Roman" pitchFamily="18" charset="0"/>
              </a:rPr>
              <a:t>Государственные органы </a:t>
            </a:r>
            <a:r>
              <a:rPr lang="ru-RU" dirty="0">
                <a:solidFill>
                  <a:schemeClr val="tx1"/>
                </a:solidFill>
                <a:latin typeface="Times New Roman" pitchFamily="18" charset="0"/>
                <a:cs typeface="Times New Roman" pitchFamily="18" charset="0"/>
              </a:rPr>
              <a:t>собирают информацию в основном для того, чтобы исполнять функции управления и контроля.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348880"/>
            <a:ext cx="3448847" cy="4293096"/>
          </a:xfrm>
          <a:prstGeom prst="rect">
            <a:avLst/>
          </a:prstGeom>
        </p:spPr>
      </p:pic>
    </p:spTree>
    <p:extLst>
      <p:ext uri="{BB962C8B-B14F-4D97-AF65-F5344CB8AC3E}">
        <p14:creationId xmlns:p14="http://schemas.microsoft.com/office/powerpoint/2010/main" val="403790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3636085" cy="1872208"/>
          </a:xfrm>
        </p:spPr>
        <p:txBody>
          <a:bodyPr/>
          <a:lstStyle/>
          <a:p>
            <a:r>
              <a:rPr lang="ru-RU" sz="1600" dirty="0">
                <a:solidFill>
                  <a:schemeClr val="tx1"/>
                </a:solidFill>
                <a:latin typeface="Times New Roman" pitchFamily="18" charset="0"/>
                <a:cs typeface="Times New Roman" pitchFamily="18" charset="0"/>
              </a:rPr>
              <a:t>КЛАССИФИКАЦИЯ ИНФОРМАЦИОННЫХ ИСТОЧНИКОВ ПО ОРГАНИЗАЦИОННЫМ ФОРМАМ И ВЕДОМСТВЕННОЙ </a:t>
            </a:r>
            <a:r>
              <a:rPr lang="ru-RU" sz="1600" dirty="0" smtClean="0">
                <a:solidFill>
                  <a:schemeClr val="tx1"/>
                </a:solidFill>
                <a:latin typeface="Times New Roman" pitchFamily="18" charset="0"/>
                <a:cs typeface="Times New Roman" pitchFamily="18" charset="0"/>
              </a:rPr>
              <a:t>ПРИНАДЛЕЖНОСТИ (ПРОДОЛЖЕНИЕ)</a:t>
            </a:r>
            <a:endParaRPr lang="ru-RU" sz="1600" dirty="0">
              <a:solidFill>
                <a:schemeClr val="tx1"/>
              </a:solidFill>
            </a:endParaRPr>
          </a:p>
        </p:txBody>
      </p:sp>
      <p:sp>
        <p:nvSpPr>
          <p:cNvPr id="3" name="Объект 2"/>
          <p:cNvSpPr>
            <a:spLocks noGrp="1"/>
          </p:cNvSpPr>
          <p:nvPr>
            <p:ph idx="1"/>
          </p:nvPr>
        </p:nvSpPr>
        <p:spPr>
          <a:xfrm>
            <a:off x="4283968" y="404664"/>
            <a:ext cx="4686673" cy="6192688"/>
          </a:xfrm>
        </p:spPr>
        <p:txBody>
          <a:bodyPr>
            <a:normAutofit/>
          </a:bodyPr>
          <a:lstStyle/>
          <a:p>
            <a:pPr algn="just"/>
            <a:r>
              <a:rPr lang="ru-RU" sz="1200" b="1" dirty="0" smtClean="0">
                <a:solidFill>
                  <a:schemeClr val="tx1"/>
                </a:solidFill>
                <a:latin typeface="Times New Roman" pitchFamily="18" charset="0"/>
                <a:cs typeface="Times New Roman" pitchFamily="18" charset="0"/>
              </a:rPr>
              <a:t>Научные учреждения </a:t>
            </a:r>
            <a:r>
              <a:rPr lang="ru-RU" sz="1200" dirty="0">
                <a:solidFill>
                  <a:schemeClr val="tx1"/>
                </a:solidFill>
                <a:latin typeface="Times New Roman" pitchFamily="18" charset="0"/>
                <a:cs typeface="Times New Roman" pitchFamily="18" charset="0"/>
              </a:rPr>
              <a:t>выполняют научно-исследовательские работы (НИР) по проблемам качества окружающей среды и обладают материалами, исключительно ценными в связи с экологической ситуацией в пределах тех или иных территорий. Однако сбор материалов научных учреждений сильно затруднен в связи с тем, что результаты НИР, даже выполненных в рамках одной ведомственной системы, находятся в распоряжении различных учреждений и их подразделений. </a:t>
            </a:r>
            <a:r>
              <a:rPr lang="ru-RU" sz="1200" dirty="0" smtClean="0">
                <a:solidFill>
                  <a:schemeClr val="tx1"/>
                </a:solidFill>
                <a:latin typeface="Times New Roman" pitchFamily="18" charset="0"/>
                <a:cs typeface="Times New Roman" pitchFamily="18" charset="0"/>
              </a:rPr>
              <a:t>Некоторая </a:t>
            </a:r>
            <a:r>
              <a:rPr lang="ru-RU" sz="1200" dirty="0">
                <a:solidFill>
                  <a:schemeClr val="tx1"/>
                </a:solidFill>
                <a:latin typeface="Times New Roman" pitchFamily="18" charset="0"/>
                <a:cs typeface="Times New Roman" pitchFamily="18" charset="0"/>
              </a:rPr>
              <a:t>информация о работах научных организаций иногда содержится в официальных докладах федерального и территориального уровней. Кроме того, научные учреждения выпускают журналы и сборники научных трудов. Результаты исследований разных организаций находят отражение в материалах научных конференций соответствующей тематики, </a:t>
            </a:r>
            <a:r>
              <a:rPr lang="ru-RU" sz="1200" dirty="0" smtClean="0">
                <a:solidFill>
                  <a:schemeClr val="tx1"/>
                </a:solidFill>
                <a:latin typeface="Times New Roman" pitchFamily="18" charset="0"/>
                <a:cs typeface="Times New Roman" pitchFamily="18" charset="0"/>
              </a:rPr>
              <a:t>обобщаются </a:t>
            </a:r>
            <a:r>
              <a:rPr lang="ru-RU" sz="1200" dirty="0">
                <a:solidFill>
                  <a:schemeClr val="tx1"/>
                </a:solidFill>
                <a:latin typeface="Times New Roman" pitchFamily="18" charset="0"/>
                <a:cs typeface="Times New Roman" pitchFamily="18" charset="0"/>
              </a:rPr>
              <a:t>в реферативных журналах. По содержанию публикаций можно судить о тематике исследований научных учреждений и отдельных научных школ в тот или иной период, и при необходимости решать вопросы доступа к материалам непосредственно с соответствующими научными подразделениями</a:t>
            </a:r>
            <a:r>
              <a:rPr lang="ru-RU" sz="1200" dirty="0" smtClean="0">
                <a:solidFill>
                  <a:schemeClr val="tx1"/>
                </a:solidFill>
                <a:latin typeface="Times New Roman" pitchFamily="18" charset="0"/>
                <a:cs typeface="Times New Roman" pitchFamily="18" charset="0"/>
              </a:rPr>
              <a:t>.</a:t>
            </a:r>
          </a:p>
          <a:p>
            <a:pPr algn="just"/>
            <a:r>
              <a:rPr lang="ru-RU" sz="1200" b="1" dirty="0">
                <a:solidFill>
                  <a:schemeClr val="tx1"/>
                </a:solidFill>
                <a:latin typeface="Times New Roman" pitchFamily="18" charset="0"/>
                <a:cs typeface="Times New Roman" pitchFamily="18" charset="0"/>
              </a:rPr>
              <a:t>Коммерческие </a:t>
            </a:r>
            <a:r>
              <a:rPr lang="ru-RU" sz="1200" b="1" dirty="0" smtClean="0">
                <a:solidFill>
                  <a:schemeClr val="tx1"/>
                </a:solidFill>
                <a:latin typeface="Times New Roman" pitchFamily="18" charset="0"/>
                <a:cs typeface="Times New Roman" pitchFamily="18" charset="0"/>
              </a:rPr>
              <a:t>организации </a:t>
            </a:r>
            <a:r>
              <a:rPr lang="ru-RU" sz="1200" dirty="0">
                <a:solidFill>
                  <a:schemeClr val="tx1"/>
                </a:solidFill>
                <a:latin typeface="Times New Roman" pitchFamily="18" charset="0"/>
                <a:cs typeface="Times New Roman" pitchFamily="18" charset="0"/>
              </a:rPr>
              <a:t>занимаются определением качества воды, воздуха или почвы на коммерческой </a:t>
            </a:r>
            <a:r>
              <a:rPr lang="ru-RU" sz="1200" dirty="0" smtClean="0">
                <a:solidFill>
                  <a:schemeClr val="tx1"/>
                </a:solidFill>
                <a:latin typeface="Times New Roman" pitchFamily="18" charset="0"/>
                <a:cs typeface="Times New Roman" pitchFamily="18" charset="0"/>
              </a:rPr>
              <a:t>основе, главным образом при инженерно-экологических изысканиях. </a:t>
            </a:r>
          </a:p>
          <a:p>
            <a:pPr algn="just"/>
            <a:r>
              <a:rPr lang="ru-RU" sz="1200" b="1" dirty="0">
                <a:solidFill>
                  <a:schemeClr val="tx1"/>
                </a:solidFill>
                <a:latin typeface="Times New Roman" pitchFamily="18" charset="0"/>
                <a:cs typeface="Times New Roman" pitchFamily="18" charset="0"/>
              </a:rPr>
              <a:t>Некоммерческие (общественные) организации </a:t>
            </a:r>
            <a:r>
              <a:rPr lang="ru-RU" sz="1200" dirty="0">
                <a:solidFill>
                  <a:schemeClr val="tx1"/>
                </a:solidFill>
                <a:latin typeface="Times New Roman" pitchFamily="18" charset="0"/>
                <a:cs typeface="Times New Roman" pitchFamily="18" charset="0"/>
              </a:rPr>
              <a:t>могут отбирать и направлять в аккредитованные лаборатории пробы воздуха, воды, и почв, а при значительных масштабах деятельности и финансовых возможностях даже выступать заказчиками научно-исследовательских работ и, соответственно, обладать их результатами</a:t>
            </a:r>
            <a:r>
              <a:rPr lang="ru-RU" sz="1200" dirty="0" smtClean="0">
                <a:solidFill>
                  <a:schemeClr val="tx1"/>
                </a:solidFill>
                <a:latin typeface="Times New Roman" pitchFamily="18" charset="0"/>
                <a:cs typeface="Times New Roman" pitchFamily="18" charset="0"/>
              </a:rPr>
              <a:t>. </a:t>
            </a:r>
            <a:r>
              <a:rPr lang="ru-RU" sz="1200" dirty="0">
                <a:solidFill>
                  <a:schemeClr val="tx1"/>
                </a:solidFill>
                <a:latin typeface="Times New Roman" pitchFamily="18" charset="0"/>
                <a:cs typeface="Times New Roman" pitchFamily="18" charset="0"/>
              </a:rPr>
              <a:t>Информация общественных организаций может быть полезной в отношении локальных ситуаций — состояния озера или леса, экологической ситуации микрорайона. </a:t>
            </a:r>
            <a:endParaRPr lang="ru-RU" sz="1200" dirty="0" smtClean="0">
              <a:solidFill>
                <a:schemeClr val="tx1"/>
              </a:solidFill>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276872"/>
            <a:ext cx="4104456" cy="2737914"/>
          </a:xfrm>
          <a:prstGeom prst="rect">
            <a:avLst/>
          </a:prstGeom>
        </p:spPr>
      </p:pic>
    </p:spTree>
    <p:extLst>
      <p:ext uri="{BB962C8B-B14F-4D97-AF65-F5344CB8AC3E}">
        <p14:creationId xmlns:p14="http://schemas.microsoft.com/office/powerpoint/2010/main" val="3466855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3960440" cy="1512168"/>
          </a:xfrm>
        </p:spPr>
        <p:txBody>
          <a:bodyPr/>
          <a:lstStyle/>
          <a:p>
            <a:pPr marL="0" indent="0"/>
            <a:r>
              <a:rPr lang="ru-RU" sz="1600" dirty="0">
                <a:solidFill>
                  <a:schemeClr val="tx1"/>
                </a:solidFill>
              </a:rPr>
              <a:t>КЛАССИФИКАЦИЯ ИНФОРМАЦИОННЫХ ИСТОЧНИКОВ ЭКОЛОГИЧЕСКОГО КАРТОГРАФИРОВАНИЯ ПО ПРИМЕНЯЕМЫМ НАУЧНЫМ МЕТОДАМ И ТЕХНИЧЕСКИМ ПРИЕМАМ</a:t>
            </a:r>
          </a:p>
        </p:txBody>
      </p:sp>
      <p:sp>
        <p:nvSpPr>
          <p:cNvPr id="3" name="Объект 2"/>
          <p:cNvSpPr>
            <a:spLocks noGrp="1"/>
          </p:cNvSpPr>
          <p:nvPr>
            <p:ph idx="1"/>
          </p:nvPr>
        </p:nvSpPr>
        <p:spPr>
          <a:xfrm>
            <a:off x="4593515" y="476672"/>
            <a:ext cx="4017085" cy="5832648"/>
          </a:xfrm>
        </p:spPr>
        <p:txBody>
          <a:bodyPr>
            <a:normAutofit/>
          </a:bodyPr>
          <a:lstStyle/>
          <a:p>
            <a:pPr algn="just"/>
            <a:r>
              <a:rPr lang="ru-RU" sz="1200" dirty="0" smtClean="0">
                <a:solidFill>
                  <a:schemeClr val="tx1"/>
                </a:solidFill>
                <a:latin typeface="Times New Roman" pitchFamily="18" charset="0"/>
                <a:cs typeface="Times New Roman" pitchFamily="18" charset="0"/>
              </a:rPr>
              <a:t>Анализ информационных источников </a:t>
            </a:r>
            <a:r>
              <a:rPr lang="ru-RU" sz="1200" dirty="0">
                <a:solidFill>
                  <a:schemeClr val="tx1"/>
                </a:solidFill>
                <a:latin typeface="Times New Roman" pitchFamily="18" charset="0"/>
                <a:cs typeface="Times New Roman" pitchFamily="18" charset="0"/>
              </a:rPr>
              <a:t>включает: </a:t>
            </a:r>
          </a:p>
          <a:p>
            <a:pPr algn="just"/>
            <a:r>
              <a:rPr lang="ru-RU" sz="1200" dirty="0">
                <a:solidFill>
                  <a:schemeClr val="tx1"/>
                </a:solidFill>
                <a:latin typeface="Times New Roman" pitchFamily="18" charset="0"/>
                <a:cs typeface="Times New Roman" pitchFamily="18" charset="0"/>
              </a:rPr>
              <a:t>- выявление естественнонаучной и социально-гуманитарной сущности показателей и характеристик; </a:t>
            </a:r>
          </a:p>
          <a:p>
            <a:pPr algn="just"/>
            <a:r>
              <a:rPr lang="ru-RU" sz="1200" dirty="0">
                <a:solidFill>
                  <a:schemeClr val="tx1"/>
                </a:solidFill>
                <a:latin typeface="Times New Roman" pitchFamily="18" charset="0"/>
                <a:cs typeface="Times New Roman" pitchFamily="18" charset="0"/>
              </a:rPr>
              <a:t>- рассмотрение определяющих эти показатели и характеристики факторов, в </a:t>
            </a:r>
            <a:r>
              <a:rPr lang="ru-RU" sz="1200" dirty="0" err="1">
                <a:solidFill>
                  <a:schemeClr val="tx1"/>
                </a:solidFill>
                <a:latin typeface="Times New Roman" pitchFamily="18" charset="0"/>
                <a:cs typeface="Times New Roman" pitchFamily="18" charset="0"/>
              </a:rPr>
              <a:t>т.ч</a:t>
            </a:r>
            <a:r>
              <a:rPr lang="ru-RU" sz="1200" dirty="0">
                <a:solidFill>
                  <a:schemeClr val="tx1"/>
                </a:solidFill>
                <a:latin typeface="Times New Roman" pitchFamily="18" charset="0"/>
                <a:cs typeface="Times New Roman" pitchFamily="18" charset="0"/>
              </a:rPr>
              <a:t>. естественных, </a:t>
            </a:r>
            <a:r>
              <a:rPr lang="ru-RU" sz="1200" dirty="0" err="1">
                <a:solidFill>
                  <a:schemeClr val="tx1"/>
                </a:solidFill>
                <a:latin typeface="Times New Roman" pitchFamily="18" charset="0"/>
                <a:cs typeface="Times New Roman" pitchFamily="18" charset="0"/>
              </a:rPr>
              <a:t>антропогенно</a:t>
            </a:r>
            <a:r>
              <a:rPr lang="ru-RU" sz="1200" dirty="0">
                <a:solidFill>
                  <a:schemeClr val="tx1"/>
                </a:solidFill>
                <a:latin typeface="Times New Roman" pitchFamily="18" charset="0"/>
                <a:cs typeface="Times New Roman" pitchFamily="18" charset="0"/>
              </a:rPr>
              <a:t>-преобразованных, антропогенных; </a:t>
            </a:r>
          </a:p>
          <a:p>
            <a:pPr algn="just"/>
            <a:r>
              <a:rPr lang="ru-RU" sz="1200" dirty="0">
                <a:solidFill>
                  <a:schemeClr val="tx1"/>
                </a:solidFill>
                <a:latin typeface="Times New Roman" pitchFamily="18" charset="0"/>
                <a:cs typeface="Times New Roman" pitchFamily="18" charset="0"/>
              </a:rPr>
              <a:t>- поиск возможностей выделения тех составляющих показателей и характеристик, которые отражали бы величину антропогенной </a:t>
            </a:r>
            <a:r>
              <a:rPr lang="ru-RU" sz="1200" dirty="0" err="1">
                <a:solidFill>
                  <a:schemeClr val="tx1"/>
                </a:solidFill>
                <a:latin typeface="Times New Roman" pitchFamily="18" charset="0"/>
                <a:cs typeface="Times New Roman" pitchFamily="18" charset="0"/>
              </a:rPr>
              <a:t>преобразованности</a:t>
            </a:r>
            <a:r>
              <a:rPr lang="ru-RU" sz="1200" dirty="0">
                <a:solidFill>
                  <a:schemeClr val="tx1"/>
                </a:solidFill>
                <a:latin typeface="Times New Roman" pitchFamily="18" charset="0"/>
                <a:cs typeface="Times New Roman" pitchFamily="18" charset="0"/>
              </a:rPr>
              <a:t> </a:t>
            </a:r>
            <a:r>
              <a:rPr lang="ru-RU" sz="1200" dirty="0" err="1">
                <a:solidFill>
                  <a:schemeClr val="tx1"/>
                </a:solidFill>
                <a:latin typeface="Times New Roman" pitchFamily="18" charset="0"/>
                <a:cs typeface="Times New Roman" pitchFamily="18" charset="0"/>
              </a:rPr>
              <a:t>геосистем</a:t>
            </a:r>
            <a:r>
              <a:rPr lang="ru-RU" sz="1200" dirty="0">
                <a:solidFill>
                  <a:schemeClr val="tx1"/>
                </a:solidFill>
                <a:latin typeface="Times New Roman" pitchFamily="18" charset="0"/>
                <a:cs typeface="Times New Roman" pitchFamily="18" charset="0"/>
              </a:rPr>
              <a:t>; </a:t>
            </a:r>
          </a:p>
          <a:p>
            <a:pPr algn="just"/>
            <a:r>
              <a:rPr lang="ru-RU" sz="1200" dirty="0">
                <a:solidFill>
                  <a:schemeClr val="tx1"/>
                </a:solidFill>
                <a:latin typeface="Times New Roman" pitchFamily="18" charset="0"/>
                <a:cs typeface="Times New Roman" pitchFamily="18" charset="0"/>
              </a:rPr>
              <a:t>- оценку достоверности, объективности, пространственной и временной изменчивости показателей. </a:t>
            </a:r>
            <a:endParaRPr lang="ru-RU" sz="1200" dirty="0" smtClean="0">
              <a:solidFill>
                <a:schemeClr val="tx1"/>
              </a:solidFill>
              <a:latin typeface="Times New Roman" pitchFamily="18" charset="0"/>
              <a:cs typeface="Times New Roman" pitchFamily="18" charset="0"/>
            </a:endParaRPr>
          </a:p>
          <a:p>
            <a:pPr algn="just"/>
            <a:r>
              <a:rPr lang="ru-RU" sz="1200" dirty="0">
                <a:solidFill>
                  <a:schemeClr val="tx1"/>
                </a:solidFill>
                <a:latin typeface="Times New Roman" pitchFamily="18" charset="0"/>
                <a:cs typeface="Times New Roman" pitchFamily="18" charset="0"/>
              </a:rPr>
              <a:t>В</a:t>
            </a:r>
            <a:r>
              <a:rPr lang="ru-RU" sz="1200" dirty="0" smtClean="0">
                <a:solidFill>
                  <a:schemeClr val="tx1"/>
                </a:solidFill>
                <a:latin typeface="Times New Roman" pitchFamily="18" charset="0"/>
                <a:cs typeface="Times New Roman" pitchFamily="18" charset="0"/>
              </a:rPr>
              <a:t> </a:t>
            </a:r>
            <a:r>
              <a:rPr lang="ru-RU" sz="1200" dirty="0">
                <a:solidFill>
                  <a:schemeClr val="tx1"/>
                </a:solidFill>
                <a:latin typeface="Times New Roman" pitchFamily="18" charset="0"/>
                <a:cs typeface="Times New Roman" pitchFamily="18" charset="0"/>
              </a:rPr>
              <a:t>общей сложности может быть выделено 4 источника информации об экологической обстановке: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дистанционное </a:t>
            </a:r>
            <a:r>
              <a:rPr lang="ru-RU" sz="1200" dirty="0">
                <a:solidFill>
                  <a:schemeClr val="tx1"/>
                </a:solidFill>
                <a:latin typeface="Times New Roman" pitchFamily="18" charset="0"/>
                <a:cs typeface="Times New Roman" pitchFamily="18" charset="0"/>
              </a:rPr>
              <a:t>зондирование;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характеристики </a:t>
            </a:r>
            <a:r>
              <a:rPr lang="ru-RU" sz="1200" dirty="0">
                <a:solidFill>
                  <a:schemeClr val="tx1"/>
                </a:solidFill>
                <a:latin typeface="Times New Roman" pitchFamily="18" charset="0"/>
                <a:cs typeface="Times New Roman" pitchFamily="18" charset="0"/>
              </a:rPr>
              <a:t>источников и объемов техногенных нагрузок;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экспедиционные </a:t>
            </a:r>
            <a:r>
              <a:rPr lang="ru-RU" sz="1200" dirty="0">
                <a:solidFill>
                  <a:schemeClr val="tx1"/>
                </a:solidFill>
                <a:latin typeface="Times New Roman" pitchFamily="18" charset="0"/>
                <a:cs typeface="Times New Roman" pitchFamily="18" charset="0"/>
              </a:rPr>
              <a:t>и стационарные исследования состояния компонентов природной среды;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состояние </a:t>
            </a:r>
            <a:r>
              <a:rPr lang="ru-RU" sz="1200" dirty="0">
                <a:solidFill>
                  <a:schemeClr val="tx1"/>
                </a:solidFill>
                <a:latin typeface="Times New Roman" pitchFamily="18" charset="0"/>
                <a:cs typeface="Times New Roman" pitchFamily="18" charset="0"/>
              </a:rPr>
              <a:t>биоиндикаторов. </a:t>
            </a:r>
            <a:endParaRPr lang="ru-RU" sz="1200" dirty="0" smtClean="0">
              <a:solidFill>
                <a:schemeClr val="tx1"/>
              </a:solidFill>
              <a:latin typeface="Times New Roman" pitchFamily="18" charset="0"/>
              <a:cs typeface="Times New Roman" pitchFamily="18" charset="0"/>
            </a:endParaRPr>
          </a:p>
          <a:p>
            <a:pPr algn="just"/>
            <a:r>
              <a:rPr lang="ru-RU" sz="1200" dirty="0" smtClean="0">
                <a:solidFill>
                  <a:schemeClr val="tx1"/>
                </a:solidFill>
                <a:latin typeface="Times New Roman" pitchFamily="18" charset="0"/>
                <a:cs typeface="Times New Roman" pitchFamily="18" charset="0"/>
              </a:rPr>
              <a:t>Наибольший </a:t>
            </a:r>
            <a:r>
              <a:rPr lang="ru-RU" sz="1200" dirty="0">
                <a:solidFill>
                  <a:schemeClr val="tx1"/>
                </a:solidFill>
                <a:latin typeface="Times New Roman" pitchFamily="18" charset="0"/>
                <a:cs typeface="Times New Roman" pitchFamily="18" charset="0"/>
              </a:rPr>
              <a:t>эффект дает комплексное использование информации из всех названных источников.</a:t>
            </a:r>
          </a:p>
          <a:p>
            <a:endParaRPr lang="ru-RU" sz="1200" dirty="0"/>
          </a:p>
        </p:txBody>
      </p:sp>
      <p:sp>
        <p:nvSpPr>
          <p:cNvPr id="4" name="Текст 3"/>
          <p:cNvSpPr>
            <a:spLocks noGrp="1"/>
          </p:cNvSpPr>
          <p:nvPr>
            <p:ph type="body" sz="half" idx="2"/>
          </p:nvPr>
        </p:nvSpPr>
        <p:spPr>
          <a:xfrm>
            <a:off x="611560" y="2276872"/>
            <a:ext cx="3388660" cy="4176464"/>
          </a:xfrm>
        </p:spPr>
        <p:txBody>
          <a:bodyPr>
            <a:normAutofit/>
          </a:bodyPr>
          <a:lstStyle/>
          <a:p>
            <a:pPr algn="just"/>
            <a:r>
              <a:rPr lang="ru-RU" sz="1800" dirty="0">
                <a:solidFill>
                  <a:schemeClr val="tx1"/>
                </a:solidFill>
                <a:latin typeface="Times New Roman" pitchFamily="18" charset="0"/>
                <a:cs typeface="Times New Roman" pitchFamily="18" charset="0"/>
              </a:rPr>
              <a:t>Экологическая обстановка, отображаемая с помощью экологических карт, является синтетическим, обобщающим понятием и не может быть непосредственно измерена. </a:t>
            </a:r>
            <a:r>
              <a:rPr lang="ru-RU" sz="1800" dirty="0" smtClean="0">
                <a:solidFill>
                  <a:schemeClr val="tx1"/>
                </a:solidFill>
                <a:latin typeface="Times New Roman" pitchFamily="18" charset="0"/>
                <a:cs typeface="Times New Roman" pitchFamily="18" charset="0"/>
              </a:rPr>
              <a:t>За каждым информационным источником стоит отдельная наука, с своей терминологией, научными школами, методами исследования, теоретическими обобщениями…</a:t>
            </a:r>
            <a:endParaRPr lang="ru-RU"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0152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539552" y="404664"/>
            <a:ext cx="7992888" cy="1584176"/>
          </a:xfrm>
        </p:spPr>
        <p:txBody>
          <a:bodyPr/>
          <a:lstStyle/>
          <a:p>
            <a:pPr algn="just"/>
            <a:r>
              <a:rPr lang="ru-RU" sz="1400" dirty="0" err="1" smtClean="0">
                <a:solidFill>
                  <a:schemeClr val="tx1"/>
                </a:solidFill>
                <a:latin typeface="Times New Roman" pitchFamily="18" charset="0"/>
                <a:cs typeface="Times New Roman" pitchFamily="18" charset="0"/>
              </a:rPr>
              <a:t>Лидарные</a:t>
            </a:r>
            <a:r>
              <a:rPr lang="ru-RU" sz="1400" dirty="0" smtClean="0">
                <a:solidFill>
                  <a:schemeClr val="tx1"/>
                </a:solidFill>
                <a:latin typeface="Times New Roman" pitchFamily="18" charset="0"/>
                <a:cs typeface="Times New Roman" pitchFamily="18" charset="0"/>
              </a:rPr>
              <a:t> методы</a:t>
            </a:r>
            <a:r>
              <a:rPr lang="ru-RU" sz="1400" b="0" dirty="0" smtClean="0">
                <a:solidFill>
                  <a:schemeClr val="tx1"/>
                </a:solidFill>
                <a:latin typeface="Times New Roman" pitchFamily="18" charset="0"/>
                <a:cs typeface="Times New Roman" pitchFamily="18" charset="0"/>
              </a:rPr>
              <a:t>. </a:t>
            </a:r>
            <a:r>
              <a:rPr lang="ru-RU" sz="1400" b="0" dirty="0">
                <a:solidFill>
                  <a:schemeClr val="tx1"/>
                </a:solidFill>
                <a:latin typeface="Times New Roman" pitchFamily="18" charset="0"/>
                <a:cs typeface="Times New Roman" pitchFamily="18" charset="0"/>
              </a:rPr>
              <a:t>Анализируется вторичный сигнал от искусственных (зеркальных) или естественных отражателей, в т.ч. стен зданий, деревьев. Преимущества лидарных методов мониторинга воздушного бассейна связаны с их высокой оперативностью, возможностью непрерывного контроля. </a:t>
            </a:r>
            <a:endParaRPr lang="ru-RU" sz="1400" b="0" dirty="0" smtClean="0">
              <a:solidFill>
                <a:schemeClr val="tx1"/>
              </a:solidFill>
              <a:latin typeface="Times New Roman" pitchFamily="18" charset="0"/>
              <a:cs typeface="Times New Roman" pitchFamily="18" charset="0"/>
            </a:endParaRPr>
          </a:p>
          <a:p>
            <a:pPr algn="just"/>
            <a:r>
              <a:rPr lang="ru-RU" sz="1400" b="0" dirty="0">
                <a:solidFill>
                  <a:schemeClr val="tx1"/>
                </a:solidFill>
                <a:latin typeface="Times New Roman" pitchFamily="18" charset="0"/>
                <a:cs typeface="Times New Roman" pitchFamily="18" charset="0"/>
              </a:rPr>
              <a:t>Высокая оперативность дистанционных методов, будучи неоценимым достоинством при решении задач мониторинга, превращается в недостаток, когда речь идет о картографировании осредненных за длительный период показателей. </a:t>
            </a:r>
          </a:p>
        </p:txBody>
      </p:sp>
      <p:sp>
        <p:nvSpPr>
          <p:cNvPr id="3" name="Объект 2"/>
          <p:cNvSpPr>
            <a:spLocks noGrp="1"/>
          </p:cNvSpPr>
          <p:nvPr>
            <p:ph sz="half" idx="2"/>
          </p:nvPr>
        </p:nvSpPr>
        <p:spPr>
          <a:xfrm>
            <a:off x="395536" y="1988840"/>
            <a:ext cx="4107615" cy="3168351"/>
          </a:xfrm>
        </p:spPr>
        <p:txBody>
          <a:bodyPr/>
          <a:lstStyle/>
          <a:p>
            <a:endParaRPr lang="ru-RU" dirty="0" smtClean="0"/>
          </a:p>
          <a:p>
            <a:endParaRPr lang="ru-RU" dirty="0" smtClean="0"/>
          </a:p>
          <a:p>
            <a:endParaRPr lang="ru-RU" dirty="0"/>
          </a:p>
          <a:p>
            <a:endParaRPr lang="ru-RU" dirty="0" smtClean="0"/>
          </a:p>
          <a:p>
            <a:endParaRPr lang="ru-RU" dirty="0"/>
          </a:p>
          <a:p>
            <a:endParaRPr lang="ru-RU" dirty="0" smtClean="0"/>
          </a:p>
          <a:p>
            <a:endParaRPr lang="ru-RU" dirty="0"/>
          </a:p>
        </p:txBody>
      </p:sp>
      <p:sp>
        <p:nvSpPr>
          <p:cNvPr id="4" name="Текст 3"/>
          <p:cNvSpPr>
            <a:spLocks noGrp="1"/>
          </p:cNvSpPr>
          <p:nvPr>
            <p:ph type="body" sz="quarter" idx="3"/>
          </p:nvPr>
        </p:nvSpPr>
        <p:spPr>
          <a:xfrm>
            <a:off x="4681659" y="1628800"/>
            <a:ext cx="4029154" cy="4248472"/>
          </a:xfrm>
        </p:spPr>
        <p:txBody>
          <a:bodyPr/>
          <a:lstStyle/>
          <a:p>
            <a:r>
              <a:rPr lang="ru-RU" sz="1200" b="0" dirty="0" err="1" smtClean="0">
                <a:solidFill>
                  <a:schemeClr val="tx1"/>
                </a:solidFill>
              </a:rPr>
              <a:t>Лидарная</a:t>
            </a:r>
            <a:r>
              <a:rPr lang="ru-RU" sz="1200" b="0" dirty="0" smtClean="0">
                <a:solidFill>
                  <a:schemeClr val="tx1"/>
                </a:solidFill>
              </a:rPr>
              <a:t> карта запыленности атмосферы (Белгород)</a:t>
            </a:r>
            <a:endParaRPr lang="ru-RU" sz="1200" b="0" dirty="0">
              <a:solidFill>
                <a:schemeClr val="tx1"/>
              </a:solidFill>
            </a:endParaRPr>
          </a:p>
        </p:txBody>
      </p:sp>
      <p:pic>
        <p:nvPicPr>
          <p:cNvPr id="7" name="Объект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95536" y="2096306"/>
            <a:ext cx="4032448" cy="2088232"/>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365104"/>
            <a:ext cx="2664296" cy="1770355"/>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132856"/>
            <a:ext cx="3816424" cy="3470350"/>
          </a:xfrm>
          <a:prstGeom prst="rect">
            <a:avLst/>
          </a:prstGeom>
        </p:spPr>
      </p:pic>
    </p:spTree>
    <p:extLst>
      <p:ext uri="{BB962C8B-B14F-4D97-AF65-F5344CB8AC3E}">
        <p14:creationId xmlns:p14="http://schemas.microsoft.com/office/powerpoint/2010/main" val="323409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539552" y="3429000"/>
            <a:ext cx="8136904" cy="2826648"/>
          </a:xfrm>
        </p:spPr>
        <p:txBody>
          <a:bodyPr>
            <a:normAutofit fontScale="70000" lnSpcReduction="20000"/>
          </a:bodyPr>
          <a:lstStyle/>
          <a:p>
            <a:pPr algn="just"/>
            <a:r>
              <a:rPr lang="ru-RU" dirty="0">
                <a:solidFill>
                  <a:schemeClr val="tx1"/>
                </a:solidFill>
              </a:rPr>
              <a:t>Присутствующие в атмосфере примеси (как и любые вещества вообще, на чем основан известный с </a:t>
            </a:r>
            <a:r>
              <a:rPr lang="en-US" dirty="0">
                <a:solidFill>
                  <a:schemeClr val="tx1"/>
                </a:solidFill>
              </a:rPr>
              <a:t>XIX</a:t>
            </a:r>
            <a:r>
              <a:rPr lang="ru-RU" dirty="0">
                <a:solidFill>
                  <a:schemeClr val="tx1"/>
                </a:solidFill>
              </a:rPr>
              <a:t> века метод спектрального анализа) обладают свойством поглощать или излучать энергию в строго определенном интервале спектра (спектральные линии). Для обнаружения примесей используют лазерные импульсы с незначительно отличающейся длиной волны, так чтобы один импульс соответствовал наиболее сильно поглощающей части линии поглощения, а другой – дальней (краевой) части этой же линии, с последующим сравнением степени ослабления двух импульсов при прохождении через атмосферу </a:t>
            </a:r>
            <a:endParaRPr lang="ru-RU" dirty="0" smtClean="0">
              <a:solidFill>
                <a:schemeClr val="tx1"/>
              </a:solidFill>
            </a:endParaRPr>
          </a:p>
          <a:p>
            <a:pPr algn="just"/>
            <a:r>
              <a:rPr lang="ru-RU" dirty="0" smtClean="0">
                <a:solidFill>
                  <a:schemeClr val="tx1"/>
                </a:solidFill>
              </a:rPr>
              <a:t>При </a:t>
            </a:r>
            <a:r>
              <a:rPr lang="ru-RU" dirty="0">
                <a:solidFill>
                  <a:schemeClr val="tx1"/>
                </a:solidFill>
              </a:rPr>
              <a:t>современном уровне развития </a:t>
            </a:r>
            <a:r>
              <a:rPr lang="ru-RU" dirty="0" err="1">
                <a:solidFill>
                  <a:schemeClr val="tx1"/>
                </a:solidFill>
              </a:rPr>
              <a:t>лидарной</a:t>
            </a:r>
            <a:r>
              <a:rPr lang="ru-RU" dirty="0">
                <a:solidFill>
                  <a:schemeClr val="tx1"/>
                </a:solidFill>
              </a:rPr>
              <a:t> техники стало возможным создание </a:t>
            </a:r>
            <a:r>
              <a:rPr lang="ru-RU" dirty="0" err="1">
                <a:solidFill>
                  <a:schemeClr val="tx1"/>
                </a:solidFill>
              </a:rPr>
              <a:t>изолинейных</a:t>
            </a:r>
            <a:r>
              <a:rPr lang="ru-RU" dirty="0">
                <a:solidFill>
                  <a:schemeClr val="tx1"/>
                </a:solidFill>
              </a:rPr>
              <a:t> карт, показывающих с большой детальностью пространственное распределение усредненных концентраций наиболее распространенных загрязняющих веществ. По отдельным загрязняющим веществам уже налажен глобальный дистанционный мониторинг</a:t>
            </a:r>
            <a:r>
              <a:rPr lang="ru-RU" dirty="0" smtClean="0">
                <a:solidFill>
                  <a:schemeClr val="tx1"/>
                </a:solidFill>
              </a:rPr>
              <a:t>. </a:t>
            </a:r>
            <a:endParaRPr lang="ru-RU" dirty="0">
              <a:solidFill>
                <a:schemeClr val="tx1"/>
              </a:solidFill>
            </a:endParaRPr>
          </a:p>
        </p:txBody>
      </p:sp>
      <p:pic>
        <p:nvPicPr>
          <p:cNvPr id="5" name="Объект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268727" y="332656"/>
            <a:ext cx="8504190" cy="2952328"/>
          </a:xfrm>
        </p:spPr>
      </p:pic>
    </p:spTree>
    <p:extLst>
      <p:ext uri="{BB962C8B-B14F-4D97-AF65-F5344CB8AC3E}">
        <p14:creationId xmlns:p14="http://schemas.microsoft.com/office/powerpoint/2010/main" val="164819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3" y="3429000"/>
            <a:ext cx="7406208" cy="2952328"/>
          </a:xfrm>
        </p:spPr>
        <p:txBody>
          <a:bodyPr/>
          <a:lstStyle/>
          <a:p>
            <a:pPr algn="just"/>
            <a:r>
              <a:rPr lang="ru-RU" sz="1800" dirty="0">
                <a:solidFill>
                  <a:schemeClr val="tx1"/>
                </a:solidFill>
                <a:effectLst/>
                <a:latin typeface="Times New Roman" pitchFamily="18" charset="0"/>
                <a:cs typeface="Times New Roman" pitchFamily="18" charset="0"/>
              </a:rPr>
              <a:t>Космические и аэрофотоснимки </a:t>
            </a:r>
            <a:r>
              <a:rPr lang="ru-RU" sz="1800" b="0" dirty="0">
                <a:solidFill>
                  <a:schemeClr val="tx1"/>
                </a:solidFill>
                <a:effectLst/>
                <a:latin typeface="Times New Roman" pitchFamily="18" charset="0"/>
                <a:cs typeface="Times New Roman" pitchFamily="18" charset="0"/>
              </a:rPr>
              <a:t>обеспечивают территориально полное и непрерывное изучение больших площадей, состояние которых зафиксировано на единый момент </a:t>
            </a:r>
            <a:r>
              <a:rPr lang="ru-RU" sz="1800" b="0" dirty="0" smtClean="0">
                <a:solidFill>
                  <a:schemeClr val="tx1"/>
                </a:solidFill>
                <a:effectLst/>
                <a:latin typeface="Times New Roman" pitchFamily="18" charset="0"/>
                <a:cs typeface="Times New Roman" pitchFamily="18" charset="0"/>
              </a:rPr>
              <a:t>времени. </a:t>
            </a:r>
            <a:r>
              <a:rPr lang="ru-RU" sz="1800" b="0" dirty="0">
                <a:solidFill>
                  <a:schemeClr val="tx1"/>
                </a:solidFill>
                <a:effectLst/>
                <a:latin typeface="Times New Roman" pitchFamily="18" charset="0"/>
                <a:cs typeface="Times New Roman" pitchFamily="18" charset="0"/>
              </a:rPr>
              <a:t>Это наиболее эффективно при работах, связанных с проблемами охраны земельных, водных и растительных ресурсов (состояние лесов, пастбищ и пахотных угодий; эрозия; засоление; заболачивание). </a:t>
            </a:r>
            <a:r>
              <a:rPr lang="ru-RU" sz="1800" b="0" dirty="0" smtClean="0">
                <a:solidFill>
                  <a:schemeClr val="tx1"/>
                </a:solidFill>
                <a:effectLst/>
                <a:latin typeface="Times New Roman" pitchFamily="18" charset="0"/>
                <a:cs typeface="Times New Roman" pitchFamily="18" charset="0"/>
              </a:rPr>
              <a:t/>
            </a:r>
            <a:br>
              <a:rPr lang="ru-RU" sz="1800" b="0" dirty="0" smtClean="0">
                <a:solidFill>
                  <a:schemeClr val="tx1"/>
                </a:solidFill>
                <a:effectLst/>
                <a:latin typeface="Times New Roman" pitchFamily="18" charset="0"/>
                <a:cs typeface="Times New Roman" pitchFamily="18" charset="0"/>
              </a:rPr>
            </a:br>
            <a:r>
              <a:rPr lang="ru-RU" sz="1800" b="0" dirty="0" smtClean="0">
                <a:solidFill>
                  <a:schemeClr val="tx1"/>
                </a:solidFill>
                <a:effectLst/>
                <a:latin typeface="Times New Roman" pitchFamily="18" charset="0"/>
                <a:cs typeface="Times New Roman" pitchFamily="18" charset="0"/>
              </a:rPr>
              <a:t>Возможности использования </a:t>
            </a:r>
            <a:r>
              <a:rPr lang="ru-RU" sz="1800" b="0" dirty="0" err="1" smtClean="0">
                <a:solidFill>
                  <a:schemeClr val="tx1"/>
                </a:solidFill>
                <a:effectLst/>
                <a:latin typeface="Times New Roman" pitchFamily="18" charset="0"/>
                <a:cs typeface="Times New Roman" pitchFamily="18" charset="0"/>
              </a:rPr>
              <a:t>космо</a:t>
            </a:r>
            <a:r>
              <a:rPr lang="ru-RU" sz="1800" b="0" dirty="0" smtClean="0">
                <a:solidFill>
                  <a:schemeClr val="tx1"/>
                </a:solidFill>
                <a:effectLst/>
                <a:latin typeface="Times New Roman" pitchFamily="18" charset="0"/>
                <a:cs typeface="Times New Roman" pitchFamily="18" charset="0"/>
              </a:rPr>
              <a:t>- и аэрофотоснимков сильно зависят от природных условий, и прежде всего от </a:t>
            </a:r>
            <a:r>
              <a:rPr lang="ru-RU" sz="1800" b="0" dirty="0" err="1" smtClean="0">
                <a:solidFill>
                  <a:schemeClr val="tx1"/>
                </a:solidFill>
                <a:effectLst/>
                <a:latin typeface="Times New Roman" pitchFamily="18" charset="0"/>
                <a:cs typeface="Times New Roman" pitchFamily="18" charset="0"/>
              </a:rPr>
              <a:t>залесенности</a:t>
            </a:r>
            <a:r>
              <a:rPr lang="ru-RU" sz="1800" b="0" dirty="0" smtClean="0">
                <a:solidFill>
                  <a:schemeClr val="tx1"/>
                </a:solidFill>
                <a:effectLst/>
                <a:latin typeface="Times New Roman" pitchFamily="18" charset="0"/>
                <a:cs typeface="Times New Roman" pitchFamily="18" charset="0"/>
              </a:rPr>
              <a:t> территории. </a:t>
            </a:r>
            <a:endParaRPr lang="ru-RU" sz="1800" b="0" dirty="0">
              <a:solidFill>
                <a:schemeClr val="tx1"/>
              </a:solidFill>
              <a:latin typeface="Times New Roman" pitchFamily="18" charset="0"/>
              <a:cs typeface="Times New Roman" pitchFamily="18" charset="0"/>
            </a:endParaRP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71600" y="836712"/>
            <a:ext cx="3346450" cy="2256463"/>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644008" y="836712"/>
            <a:ext cx="3346450" cy="1851005"/>
          </a:xfrm>
        </p:spPr>
      </p:pic>
    </p:spTree>
    <p:extLst>
      <p:ext uri="{BB962C8B-B14F-4D97-AF65-F5344CB8AC3E}">
        <p14:creationId xmlns:p14="http://schemas.microsoft.com/office/powerpoint/2010/main" val="301447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3" y="476673"/>
            <a:ext cx="3168352" cy="936104"/>
          </a:xfrm>
        </p:spPr>
        <p:txBody>
          <a:bodyPr/>
          <a:lstStyle/>
          <a:p>
            <a:r>
              <a:rPr lang="ru-RU" sz="1600" dirty="0">
                <a:solidFill>
                  <a:schemeClr val="tx1"/>
                </a:solidFill>
                <a:latin typeface="Times New Roman" pitchFamily="18" charset="0"/>
                <a:cs typeface="Times New Roman" pitchFamily="18" charset="0"/>
              </a:rPr>
              <a:t>Дистанционное зондирование природных </a:t>
            </a:r>
            <a:r>
              <a:rPr lang="ru-RU" sz="1600" dirty="0" smtClean="0">
                <a:solidFill>
                  <a:schemeClr val="tx1"/>
                </a:solidFill>
                <a:latin typeface="Times New Roman" pitchFamily="18" charset="0"/>
                <a:cs typeface="Times New Roman" pitchFamily="18" charset="0"/>
              </a:rPr>
              <a:t>объектов (продолжение)</a:t>
            </a:r>
            <a:endParaRPr lang="ru-RU" sz="1600" dirty="0">
              <a:solidFill>
                <a:schemeClr val="tx1"/>
              </a:solidFill>
            </a:endParaRPr>
          </a:p>
        </p:txBody>
      </p:sp>
      <p:sp>
        <p:nvSpPr>
          <p:cNvPr id="3" name="Объект 2"/>
          <p:cNvSpPr>
            <a:spLocks noGrp="1"/>
          </p:cNvSpPr>
          <p:nvPr>
            <p:ph idx="1"/>
          </p:nvPr>
        </p:nvSpPr>
        <p:spPr>
          <a:xfrm>
            <a:off x="4067945" y="731520"/>
            <a:ext cx="4542656" cy="5505792"/>
          </a:xfrm>
        </p:spPr>
        <p:txBody>
          <a:bodyPr/>
          <a:lstStyle/>
          <a:p>
            <a:endParaRPr lang="ru-RU" dirty="0" smtClean="0"/>
          </a:p>
          <a:p>
            <a:endParaRPr lang="ru-RU" dirty="0"/>
          </a:p>
          <a:p>
            <a:endParaRPr lang="ru-RU" dirty="0"/>
          </a:p>
        </p:txBody>
      </p:sp>
      <p:sp>
        <p:nvSpPr>
          <p:cNvPr id="4" name="Текст 3"/>
          <p:cNvSpPr>
            <a:spLocks noGrp="1"/>
          </p:cNvSpPr>
          <p:nvPr>
            <p:ph type="body" sz="half" idx="2"/>
          </p:nvPr>
        </p:nvSpPr>
        <p:spPr>
          <a:xfrm>
            <a:off x="539552" y="1713182"/>
            <a:ext cx="3388660" cy="4740154"/>
          </a:xfrm>
        </p:spPr>
        <p:txBody>
          <a:bodyPr>
            <a:normAutofit/>
          </a:bodyPr>
          <a:lstStyle/>
          <a:p>
            <a:pPr algn="just"/>
            <a:r>
              <a:rPr lang="ru-RU" dirty="0">
                <a:solidFill>
                  <a:schemeClr val="tx1"/>
                </a:solidFill>
                <a:latin typeface="Times New Roman" pitchFamily="18" charset="0"/>
                <a:cs typeface="Times New Roman" pitchFamily="18" charset="0"/>
              </a:rPr>
              <a:t>Ф</a:t>
            </a:r>
            <a:r>
              <a:rPr lang="ru-RU" dirty="0" smtClean="0">
                <a:solidFill>
                  <a:schemeClr val="tx1"/>
                </a:solidFill>
                <a:latin typeface="Times New Roman" pitchFamily="18" charset="0"/>
                <a:cs typeface="Times New Roman" pitchFamily="18" charset="0"/>
              </a:rPr>
              <a:t>отографические </a:t>
            </a:r>
            <a:r>
              <a:rPr lang="ru-RU" dirty="0">
                <a:solidFill>
                  <a:schemeClr val="tx1"/>
                </a:solidFill>
                <a:latin typeface="Times New Roman" pitchFamily="18" charset="0"/>
                <a:cs typeface="Times New Roman" pitchFamily="18" charset="0"/>
              </a:rPr>
              <a:t>материалы доступны для непосредственного зрительного восприятия и анализа с помощью всего арсенала средств, разработанных в рамках картографического метода исследования. Космические и аэрофотоснимки обеспечивают территориально полное и непрерывное изучение больших площадей, состояние которых зафиксировано на единый момент </a:t>
            </a:r>
            <a:r>
              <a:rPr lang="ru-RU" dirty="0" smtClean="0">
                <a:solidFill>
                  <a:schemeClr val="tx1"/>
                </a:solidFill>
                <a:latin typeface="Times New Roman" pitchFamily="18" charset="0"/>
                <a:cs typeface="Times New Roman" pitchFamily="18" charset="0"/>
              </a:rPr>
              <a:t>времени. </a:t>
            </a:r>
            <a:r>
              <a:rPr lang="ru-RU" dirty="0">
                <a:solidFill>
                  <a:schemeClr val="tx1"/>
                </a:solidFill>
                <a:latin typeface="Times New Roman" pitchFamily="18" charset="0"/>
                <a:cs typeface="Times New Roman" pitchFamily="18" charset="0"/>
              </a:rPr>
              <a:t>Это наиболее эффективно при работах, связанных с проблемами охраны земельных, водных и растительных ресурсов (состояние лесов, пастбищ и пахотных угодий; эрозия; засоление; заболачивание). Возможности изучения загрязнения с помощью </a:t>
            </a:r>
            <a:r>
              <a:rPr lang="ru-RU" dirty="0" err="1">
                <a:solidFill>
                  <a:schemeClr val="tx1"/>
                </a:solidFill>
                <a:latin typeface="Times New Roman" pitchFamily="18" charset="0"/>
                <a:cs typeface="Times New Roman" pitchFamily="18" charset="0"/>
              </a:rPr>
              <a:t>космо</a:t>
            </a:r>
            <a:r>
              <a:rPr lang="ru-RU" dirty="0">
                <a:solidFill>
                  <a:schemeClr val="tx1"/>
                </a:solidFill>
                <a:latin typeface="Times New Roman" pitchFamily="18" charset="0"/>
                <a:cs typeface="Times New Roman" pitchFamily="18" charset="0"/>
              </a:rPr>
              <a:t>- и аэрофотографических методов в целом скромнее и относятся в большей мере к территориальной, чем к количественной характеристике.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841454"/>
            <a:ext cx="1828800" cy="1743456"/>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660" y="3068960"/>
            <a:ext cx="4623308" cy="3096344"/>
          </a:xfrm>
          <a:prstGeom prst="rect">
            <a:avLst/>
          </a:prstGeom>
        </p:spPr>
      </p:pic>
    </p:spTree>
    <p:extLst>
      <p:ext uri="{BB962C8B-B14F-4D97-AF65-F5344CB8AC3E}">
        <p14:creationId xmlns:p14="http://schemas.microsoft.com/office/powerpoint/2010/main" val="373960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51520" y="3121885"/>
            <a:ext cx="4896543" cy="1793167"/>
          </a:xfrm>
          <a:prstGeom prst="rect">
            <a:avLst/>
          </a:prstGeom>
        </p:spPr>
        <p:txBody>
          <a:bodyPr>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buFont typeface="Georgia" pitchFamily="18" charset="0"/>
              <a:buNone/>
            </a:pPr>
            <a:r>
              <a:rPr lang="en-US" sz="3200" dirty="0" smtClean="0">
                <a:solidFill>
                  <a:schemeClr val="tx1"/>
                </a:solidFill>
                <a:effectLst/>
              </a:rPr>
              <a:t>1. </a:t>
            </a:r>
            <a:r>
              <a:rPr lang="ru-RU" sz="3200" dirty="0" smtClean="0">
                <a:solidFill>
                  <a:schemeClr val="tx1"/>
                </a:solidFill>
                <a:effectLst/>
              </a:rPr>
              <a:t>ПРЕДМЕТ И ЗАДАЧИ ЭКОЛОГИЧЕСКОГО КАРТОГРАФИРОВАНИЯ</a:t>
            </a:r>
            <a:endParaRPr lang="ru-RU" sz="3200" dirty="0">
              <a:solidFill>
                <a:schemeClr val="tx1"/>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452" y="404664"/>
            <a:ext cx="3693003" cy="5112568"/>
          </a:xfrm>
          <a:prstGeom prst="rect">
            <a:avLst/>
          </a:prstGeom>
        </p:spPr>
      </p:pic>
    </p:spTree>
    <p:extLst>
      <p:ext uri="{BB962C8B-B14F-4D97-AF65-F5344CB8AC3E}">
        <p14:creationId xmlns:p14="http://schemas.microsoft.com/office/powerpoint/2010/main" val="672839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96652"/>
            <a:ext cx="5544616" cy="360040"/>
          </a:xfrm>
        </p:spPr>
        <p:txBody>
          <a:bodyPr/>
          <a:lstStyle/>
          <a:p>
            <a:r>
              <a:rPr lang="ru-RU" sz="1600" dirty="0">
                <a:solidFill>
                  <a:schemeClr val="tx1"/>
                </a:solidFill>
              </a:rPr>
              <a:t>Характеристики источников и объемов антропогенных нагрузок</a:t>
            </a:r>
          </a:p>
        </p:txBody>
      </p:sp>
      <p:sp>
        <p:nvSpPr>
          <p:cNvPr id="4" name="Текст 3"/>
          <p:cNvSpPr>
            <a:spLocks noGrp="1"/>
          </p:cNvSpPr>
          <p:nvPr>
            <p:ph type="body" sz="half" idx="2"/>
          </p:nvPr>
        </p:nvSpPr>
        <p:spPr>
          <a:xfrm>
            <a:off x="395536" y="4581128"/>
            <a:ext cx="8496944" cy="2016223"/>
          </a:xfrm>
        </p:spPr>
        <p:txBody>
          <a:bodyPr>
            <a:normAutofit/>
          </a:bodyPr>
          <a:lstStyle/>
          <a:p>
            <a:pPr algn="just"/>
            <a:r>
              <a:rPr lang="ru-RU" dirty="0">
                <a:solidFill>
                  <a:schemeClr val="tx1"/>
                </a:solidFill>
                <a:latin typeface="Times New Roman" pitchFamily="18" charset="0"/>
                <a:cs typeface="Times New Roman" pitchFamily="18" charset="0"/>
              </a:rPr>
              <a:t>Объемы выбросов и сбросов определяют расчетным путем на основе отраслевых нормативов, с учетом продолжительности работы единиц оборудования и удельных выбросов от них, и лабораторно-инструментальным путем, на основе отбора и анализа проб отходящих газов и жидкостей, применительно к каждой точке выброса и сброса. Далее в статистических формах 2-ТП (воздух), 2-ТП (</a:t>
            </a:r>
            <a:r>
              <a:rPr lang="ru-RU" dirty="0" err="1">
                <a:solidFill>
                  <a:schemeClr val="tx1"/>
                </a:solidFill>
                <a:latin typeface="Times New Roman" pitchFamily="18" charset="0"/>
                <a:cs typeface="Times New Roman" pitchFamily="18" charset="0"/>
              </a:rPr>
              <a:t>водхоз</a:t>
            </a:r>
            <a:r>
              <a:rPr lang="ru-RU" dirty="0">
                <a:solidFill>
                  <a:schemeClr val="tx1"/>
                </a:solidFill>
                <a:latin typeface="Times New Roman" pitchFamily="18" charset="0"/>
                <a:cs typeface="Times New Roman" pitchFamily="18" charset="0"/>
              </a:rPr>
              <a:t>), 2-ТП (токсичные отходы) данные обобщаются для предприятий; в Государственных докладах и Ежегодниках - на местном, региональном и общегосударственном уровнях. Поскольку информация об объемах образования и выделения загрязняющих веществ используется для оформления разрешений на выброс (сброс, захоронение) отходов и определения размеров платы за них, недостатка в такой информации не ощущается.</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965621"/>
            <a:ext cx="4397411" cy="3298058"/>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42" y="965608"/>
            <a:ext cx="4208475" cy="3298071"/>
          </a:xfrm>
          <a:prstGeom prst="rect">
            <a:avLst/>
          </a:prstGeom>
        </p:spPr>
      </p:pic>
    </p:spTree>
    <p:extLst>
      <p:ext uri="{BB962C8B-B14F-4D97-AF65-F5344CB8AC3E}">
        <p14:creationId xmlns:p14="http://schemas.microsoft.com/office/powerpoint/2010/main" val="531390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258493"/>
          </a:xfrm>
        </p:spPr>
        <p:txBody>
          <a:bodyPr/>
          <a:lstStyle/>
          <a:p>
            <a:r>
              <a:rPr lang="ru-RU" sz="1600" dirty="0">
                <a:solidFill>
                  <a:schemeClr val="tx1"/>
                </a:solidFill>
              </a:rPr>
              <a:t>Экспедиционные и стационарные исследования загрязненности компонентов природной среды</a:t>
            </a:r>
          </a:p>
        </p:txBody>
      </p:sp>
      <p:sp>
        <p:nvSpPr>
          <p:cNvPr id="3" name="Объект 2"/>
          <p:cNvSpPr>
            <a:spLocks noGrp="1"/>
          </p:cNvSpPr>
          <p:nvPr>
            <p:ph idx="1"/>
          </p:nvPr>
        </p:nvSpPr>
        <p:spPr>
          <a:xfrm>
            <a:off x="4355977" y="476672"/>
            <a:ext cx="4254624" cy="5904656"/>
          </a:xfrm>
        </p:spPr>
        <p:txBody>
          <a:bodyPr/>
          <a:lstStyle/>
          <a:p>
            <a:endParaRPr lang="ru-RU" dirty="0" smtClean="0"/>
          </a:p>
          <a:p>
            <a:endParaRPr lang="ru-RU" dirty="0"/>
          </a:p>
          <a:p>
            <a:endParaRPr lang="ru-RU" dirty="0" smtClean="0"/>
          </a:p>
          <a:p>
            <a:endParaRPr lang="ru-RU" dirty="0" smtClean="0"/>
          </a:p>
          <a:p>
            <a:endParaRPr lang="ru-RU" dirty="0"/>
          </a:p>
          <a:p>
            <a:endParaRPr lang="ru-RU" dirty="0" smtClean="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smtClean="0"/>
          </a:p>
          <a:p>
            <a:endParaRPr lang="ru-RU" dirty="0"/>
          </a:p>
          <a:p>
            <a:endParaRPr lang="ru-RU" dirty="0" smtClean="0"/>
          </a:p>
          <a:p>
            <a:endParaRPr lang="ru-RU" dirty="0" smtClean="0"/>
          </a:p>
          <a:p>
            <a:endParaRPr lang="ru-RU" dirty="0"/>
          </a:p>
          <a:p>
            <a:endParaRPr lang="ru-RU" dirty="0" smtClean="0"/>
          </a:p>
          <a:p>
            <a:endParaRPr lang="ru-RU" dirty="0"/>
          </a:p>
          <a:p>
            <a:endParaRPr lang="ru-RU" dirty="0"/>
          </a:p>
        </p:txBody>
      </p:sp>
      <p:sp>
        <p:nvSpPr>
          <p:cNvPr id="4" name="Текст 3"/>
          <p:cNvSpPr>
            <a:spLocks noGrp="1"/>
          </p:cNvSpPr>
          <p:nvPr>
            <p:ph type="body" sz="half" idx="2"/>
          </p:nvPr>
        </p:nvSpPr>
        <p:spPr>
          <a:xfrm>
            <a:off x="611560" y="2204864"/>
            <a:ext cx="3816424" cy="4441938"/>
          </a:xfrm>
        </p:spPr>
        <p:txBody>
          <a:bodyPr>
            <a:normAutofit fontScale="92500" lnSpcReduction="20000"/>
          </a:bodyPr>
          <a:lstStyle/>
          <a:p>
            <a:pPr algn="just"/>
            <a:r>
              <a:rPr lang="ru-RU" b="1" i="1" dirty="0">
                <a:solidFill>
                  <a:schemeClr val="tx1"/>
                </a:solidFill>
                <a:latin typeface="Times New Roman" pitchFamily="18" charset="0"/>
                <a:cs typeface="Times New Roman" pitchFamily="18" charset="0"/>
              </a:rPr>
              <a:t>Методы контроля загрязненности воздушной и водной среды</a:t>
            </a:r>
            <a:r>
              <a:rPr lang="ru-RU" dirty="0">
                <a:solidFill>
                  <a:schemeClr val="tx1"/>
                </a:solidFill>
                <a:latin typeface="Times New Roman" pitchFamily="18" charset="0"/>
                <a:cs typeface="Times New Roman" pitchFamily="18" charset="0"/>
              </a:rPr>
              <a:t> опираются на сложившуюся в рамках метеорологии и гидрологии практику использования сравнительно редкой сети стационарных постов, с единовременным отбором проб по единой программе. Так, согласно действующей методике мониторинга, в городе с населением от 500 тыс. до 1 млн. жителей организуется 5-10 постов; более 1 млн. - от 10 до 20 постов, с отбором проб 3-4 раза в сутки. Гидрохимию поверхностных вод контролируют посты на крупных реках, удаленные друг от друга на сотни километров, с интервалами между отбором проб порядка месяцев. В результате обобщения этих данных получается весьма </a:t>
            </a:r>
            <a:r>
              <a:rPr lang="ru-RU" dirty="0" err="1">
                <a:solidFill>
                  <a:schemeClr val="tx1"/>
                </a:solidFill>
                <a:latin typeface="Times New Roman" pitchFamily="18" charset="0"/>
                <a:cs typeface="Times New Roman" pitchFamily="18" charset="0"/>
              </a:rPr>
              <a:t>генерализованная</a:t>
            </a:r>
            <a:r>
              <a:rPr lang="ru-RU" dirty="0">
                <a:solidFill>
                  <a:schemeClr val="tx1"/>
                </a:solidFill>
                <a:latin typeface="Times New Roman" pitchFamily="18" charset="0"/>
                <a:cs typeface="Times New Roman" pitchFamily="18" charset="0"/>
              </a:rPr>
              <a:t> картина, характеризующая степень загрязнения районов и городов в целом, протяженных отрезков крупных рек и их </a:t>
            </a:r>
            <a:r>
              <a:rPr lang="ru-RU" dirty="0" smtClean="0">
                <a:solidFill>
                  <a:schemeClr val="tx1"/>
                </a:solidFill>
                <a:latin typeface="Times New Roman" pitchFamily="18" charset="0"/>
                <a:cs typeface="Times New Roman" pitchFamily="18" charset="0"/>
              </a:rPr>
              <a:t>бассейнов.</a:t>
            </a:r>
          </a:p>
          <a:p>
            <a:pPr algn="just"/>
            <a:r>
              <a:rPr lang="ru-RU" b="1" i="1" dirty="0">
                <a:solidFill>
                  <a:schemeClr val="tx1"/>
                </a:solidFill>
                <a:latin typeface="Times New Roman" pitchFamily="18" charset="0"/>
                <a:cs typeface="Times New Roman" pitchFamily="18" charset="0"/>
              </a:rPr>
              <a:t>Методы контроля депонирующих компонентов среды</a:t>
            </a:r>
            <a:r>
              <a:rPr lang="ru-RU" dirty="0">
                <a:solidFill>
                  <a:schemeClr val="tx1"/>
                </a:solidFill>
                <a:latin typeface="Times New Roman" pitchFamily="18" charset="0"/>
                <a:cs typeface="Times New Roman" pitchFamily="18" charset="0"/>
              </a:rPr>
              <a:t> сложились, главным образом, в рамках геологических (сплошное картирование путем «</a:t>
            </a:r>
            <a:r>
              <a:rPr lang="ru-RU" dirty="0" err="1">
                <a:solidFill>
                  <a:schemeClr val="tx1"/>
                </a:solidFill>
                <a:latin typeface="Times New Roman" pitchFamily="18" charset="0"/>
                <a:cs typeface="Times New Roman" pitchFamily="18" charset="0"/>
              </a:rPr>
              <a:t>захаживания</a:t>
            </a:r>
            <a:r>
              <a:rPr lang="ru-RU" dirty="0">
                <a:solidFill>
                  <a:schemeClr val="tx1"/>
                </a:solidFill>
                <a:latin typeface="Times New Roman" pitchFamily="18" charset="0"/>
                <a:cs typeface="Times New Roman" pitchFamily="18" charset="0"/>
              </a:rPr>
              <a:t>» территорий с густотой, отвечающей масштабу) и биологических (сопоставление показателей основной и контрольной групп) наук.</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163793"/>
            <a:ext cx="2154995" cy="312119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177" y="3269452"/>
            <a:ext cx="4411311" cy="3111876"/>
          </a:xfrm>
          <a:prstGeom prst="rect">
            <a:avLst/>
          </a:prstGeom>
        </p:spPr>
      </p:pic>
    </p:spTree>
    <p:extLst>
      <p:ext uri="{BB962C8B-B14F-4D97-AF65-F5344CB8AC3E}">
        <p14:creationId xmlns:p14="http://schemas.microsoft.com/office/powerpoint/2010/main" val="268099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32657"/>
            <a:ext cx="3636085" cy="504055"/>
          </a:xfrm>
        </p:spPr>
        <p:txBody>
          <a:bodyPr/>
          <a:lstStyle/>
          <a:p>
            <a:r>
              <a:rPr lang="ru-RU" sz="1600" dirty="0" smtClean="0">
                <a:solidFill>
                  <a:schemeClr val="tx1"/>
                </a:solidFill>
              </a:rPr>
              <a:t>Биоиндикаторы как картографический источник</a:t>
            </a:r>
            <a:endParaRPr lang="ru-RU" sz="1600" dirty="0">
              <a:solidFill>
                <a:schemeClr val="tx1"/>
              </a:solidFill>
            </a:endParaRPr>
          </a:p>
        </p:txBody>
      </p:sp>
      <p:sp>
        <p:nvSpPr>
          <p:cNvPr id="3" name="Объект 2"/>
          <p:cNvSpPr>
            <a:spLocks noGrp="1"/>
          </p:cNvSpPr>
          <p:nvPr>
            <p:ph idx="1"/>
          </p:nvPr>
        </p:nvSpPr>
        <p:spPr>
          <a:xfrm>
            <a:off x="4593515" y="260648"/>
            <a:ext cx="4017085" cy="6192688"/>
          </a:xfrm>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pPr marL="45720" indent="0" algn="just">
              <a:buNone/>
            </a:pPr>
            <a:r>
              <a:rPr lang="ru-RU" sz="1100" dirty="0" smtClean="0">
                <a:solidFill>
                  <a:schemeClr val="tx1"/>
                </a:solidFill>
              </a:rPr>
              <a:t>Районирование </a:t>
            </a:r>
            <a:r>
              <a:rPr lang="ru-RU" sz="1100" dirty="0">
                <a:solidFill>
                  <a:schemeClr val="tx1"/>
                </a:solidFill>
              </a:rPr>
              <a:t>территории </a:t>
            </a:r>
            <a:r>
              <a:rPr lang="ru-RU" sz="1100" dirty="0" err="1">
                <a:solidFill>
                  <a:schemeClr val="tx1"/>
                </a:solidFill>
              </a:rPr>
              <a:t>г.Калуги</a:t>
            </a:r>
            <a:r>
              <a:rPr lang="ru-RU" sz="1100" dirty="0">
                <a:solidFill>
                  <a:schemeClr val="tx1"/>
                </a:solidFill>
              </a:rPr>
              <a:t> на основе интегрального </a:t>
            </a:r>
            <a:r>
              <a:rPr lang="ru-RU" sz="1100" dirty="0" smtClean="0">
                <a:solidFill>
                  <a:schemeClr val="tx1"/>
                </a:solidFill>
              </a:rPr>
              <a:t>показателя состояния растительных биоиндикаторов, </a:t>
            </a:r>
            <a:r>
              <a:rPr lang="ru-RU" sz="1100" dirty="0">
                <a:solidFill>
                  <a:schemeClr val="tx1"/>
                </a:solidFill>
              </a:rPr>
              <a:t>по баллам.</a:t>
            </a:r>
            <a:endParaRPr lang="ru-RU" sz="1100" dirty="0" smtClean="0">
              <a:solidFill>
                <a:schemeClr val="tx1"/>
              </a:solidFill>
            </a:endParaRPr>
          </a:p>
          <a:p>
            <a:endParaRPr lang="ru-RU" dirty="0" smtClean="0"/>
          </a:p>
          <a:p>
            <a:endParaRPr lang="ru-RU" dirty="0"/>
          </a:p>
          <a:p>
            <a:endParaRPr lang="ru-RU" dirty="0" smtClean="0"/>
          </a:p>
          <a:p>
            <a:endParaRPr lang="ru-RU" dirty="0"/>
          </a:p>
          <a:p>
            <a:endParaRPr lang="ru-RU" dirty="0" smtClean="0"/>
          </a:p>
          <a:p>
            <a:endParaRPr lang="ru-RU" dirty="0"/>
          </a:p>
        </p:txBody>
      </p:sp>
      <p:sp>
        <p:nvSpPr>
          <p:cNvPr id="4" name="Текст 3"/>
          <p:cNvSpPr>
            <a:spLocks noGrp="1"/>
          </p:cNvSpPr>
          <p:nvPr>
            <p:ph type="body" sz="half" idx="2"/>
          </p:nvPr>
        </p:nvSpPr>
        <p:spPr>
          <a:xfrm>
            <a:off x="323528" y="1124744"/>
            <a:ext cx="4176464" cy="5463028"/>
          </a:xfrm>
        </p:spPr>
        <p:txBody>
          <a:bodyPr>
            <a:noAutofit/>
          </a:bodyPr>
          <a:lstStyle/>
          <a:p>
            <a:pPr algn="just">
              <a:spcBef>
                <a:spcPts val="0"/>
              </a:spcBef>
              <a:spcAft>
                <a:spcPts val="0"/>
              </a:spcAft>
            </a:pPr>
            <a:r>
              <a:rPr lang="ru-RU" sz="1100" dirty="0">
                <a:solidFill>
                  <a:schemeClr val="tx1"/>
                </a:solidFill>
                <a:latin typeface="Times New Roman" pitchFamily="18" charset="0"/>
                <a:cs typeface="Times New Roman" pitchFamily="18" charset="0"/>
              </a:rPr>
              <a:t>Состояние биоиндикаторов, т.е. организмов, чутко реагирующих на изменения внешней среды, является своеобразным результирующим показателем экологической обстановки. К числу их очевидных достоинств относится постоянный характер восприятия внешних воздействий и объективность реакций на эти воздействия. В принципе биоиндикационной является всякая реакция организма на состояние среды. Однако информация о содержании такого воздействия может быть получена только при изучении специфической реакции, т.е. такой, при которой происходящие изменения могут быть связаны с определенным </a:t>
            </a:r>
            <a:r>
              <a:rPr lang="ru-RU" sz="1100" dirty="0" smtClean="0">
                <a:solidFill>
                  <a:schemeClr val="tx1"/>
                </a:solidFill>
                <a:latin typeface="Times New Roman" pitchFamily="18" charset="0"/>
                <a:cs typeface="Times New Roman" pitchFamily="18" charset="0"/>
              </a:rPr>
              <a:t>фактором. </a:t>
            </a:r>
            <a:r>
              <a:rPr lang="ru-RU" sz="1100" dirty="0">
                <a:solidFill>
                  <a:schemeClr val="tx1"/>
                </a:solidFill>
                <a:latin typeface="Times New Roman" pitchFamily="18" charset="0"/>
                <a:cs typeface="Times New Roman" pitchFamily="18" charset="0"/>
              </a:rPr>
              <a:t>Характер же реакций организма, как и содержание его связей с внешней средой вообще, тем сложнее и </a:t>
            </a:r>
            <a:r>
              <a:rPr lang="ru-RU" sz="1100" dirty="0" err="1">
                <a:solidFill>
                  <a:schemeClr val="tx1"/>
                </a:solidFill>
                <a:latin typeface="Times New Roman" pitchFamily="18" charset="0"/>
                <a:cs typeface="Times New Roman" pitchFamily="18" charset="0"/>
              </a:rPr>
              <a:t>неоднозначнее</a:t>
            </a:r>
            <a:r>
              <a:rPr lang="ru-RU" sz="1100" dirty="0">
                <a:solidFill>
                  <a:schemeClr val="tx1"/>
                </a:solidFill>
                <a:latin typeface="Times New Roman" pitchFamily="18" charset="0"/>
                <a:cs typeface="Times New Roman" pitchFamily="18" charset="0"/>
              </a:rPr>
              <a:t>, чем сложнее сам организм</a:t>
            </a:r>
            <a:r>
              <a:rPr lang="ru-RU" sz="1100" dirty="0" smtClean="0">
                <a:solidFill>
                  <a:schemeClr val="tx1"/>
                </a:solidFill>
                <a:latin typeface="Times New Roman" pitchFamily="18" charset="0"/>
                <a:cs typeface="Times New Roman" pitchFamily="18" charset="0"/>
              </a:rPr>
              <a:t>.</a:t>
            </a:r>
          </a:p>
          <a:p>
            <a:pPr algn="just">
              <a:spcBef>
                <a:spcPts val="0"/>
              </a:spcBef>
              <a:spcAft>
                <a:spcPts val="0"/>
              </a:spcAft>
            </a:pPr>
            <a:r>
              <a:rPr lang="ru-RU" sz="1100" dirty="0" err="1">
                <a:solidFill>
                  <a:schemeClr val="tx1"/>
                </a:solidFill>
                <a:latin typeface="Times New Roman" pitchFamily="18" charset="0"/>
                <a:cs typeface="Times New Roman" pitchFamily="18" charset="0"/>
              </a:rPr>
              <a:t>Биоиндикация</a:t>
            </a:r>
            <a:r>
              <a:rPr lang="ru-RU" sz="1100" dirty="0">
                <a:solidFill>
                  <a:schemeClr val="tx1"/>
                </a:solidFill>
                <a:latin typeface="Times New Roman" pitchFamily="18" charset="0"/>
                <a:cs typeface="Times New Roman" pitchFamily="18" charset="0"/>
              </a:rPr>
              <a:t> может осуществляться на разных уровнях организации живой материи: по биохимическим и физиологическим реакциям; анатомическим, морфологическим и поведенческим отклонениям; флористическим и фаунистическим изменениям; биогеоценотическим </a:t>
            </a:r>
            <a:r>
              <a:rPr lang="ru-RU" sz="1100" dirty="0" smtClean="0">
                <a:solidFill>
                  <a:schemeClr val="tx1"/>
                </a:solidFill>
                <a:latin typeface="Times New Roman" pitchFamily="18" charset="0"/>
                <a:cs typeface="Times New Roman" pitchFamily="18" charset="0"/>
              </a:rPr>
              <a:t>изменениям.</a:t>
            </a:r>
          </a:p>
          <a:p>
            <a:pPr algn="just">
              <a:spcBef>
                <a:spcPts val="0"/>
              </a:spcBef>
              <a:spcAft>
                <a:spcPts val="0"/>
              </a:spcAft>
            </a:pPr>
            <a:r>
              <a:rPr lang="ru-RU" sz="1100" dirty="0">
                <a:solidFill>
                  <a:schemeClr val="tx1"/>
                </a:solidFill>
                <a:latin typeface="Times New Roman" pitchFamily="18" charset="0"/>
                <a:cs typeface="Times New Roman" pitchFamily="18" charset="0"/>
              </a:rPr>
              <a:t>Ограничения возможностей </a:t>
            </a:r>
            <a:r>
              <a:rPr lang="ru-RU" sz="1100" b="1" dirty="0" err="1">
                <a:solidFill>
                  <a:schemeClr val="tx1"/>
                </a:solidFill>
                <a:latin typeface="Times New Roman" pitchFamily="18" charset="0"/>
                <a:cs typeface="Times New Roman" pitchFamily="18" charset="0"/>
              </a:rPr>
              <a:t>биоиндикации</a:t>
            </a:r>
            <a:r>
              <a:rPr lang="ru-RU" sz="1100" b="1" dirty="0">
                <a:solidFill>
                  <a:schemeClr val="tx1"/>
                </a:solidFill>
                <a:latin typeface="Times New Roman" pitchFamily="18" charset="0"/>
                <a:cs typeface="Times New Roman" pitchFamily="18" charset="0"/>
              </a:rPr>
              <a:t> </a:t>
            </a:r>
            <a:r>
              <a:rPr lang="ru-RU" sz="1100" b="1" dirty="0" smtClean="0">
                <a:solidFill>
                  <a:schemeClr val="tx1"/>
                </a:solidFill>
                <a:latin typeface="Times New Roman" pitchFamily="18" charset="0"/>
                <a:cs typeface="Times New Roman" pitchFamily="18" charset="0"/>
              </a:rPr>
              <a:t>загрязнений по растениям</a:t>
            </a:r>
            <a:r>
              <a:rPr lang="ru-RU" sz="1100" dirty="0" smtClean="0">
                <a:solidFill>
                  <a:schemeClr val="tx1"/>
                </a:solidFill>
                <a:latin typeface="Times New Roman" pitchFamily="18" charset="0"/>
                <a:cs typeface="Times New Roman" pitchFamily="18" charset="0"/>
              </a:rPr>
              <a:t> обусловлены </a:t>
            </a:r>
            <a:r>
              <a:rPr lang="ru-RU" sz="1100" dirty="0">
                <a:solidFill>
                  <a:schemeClr val="tx1"/>
                </a:solidFill>
                <a:latin typeface="Times New Roman" pitchFamily="18" charset="0"/>
                <a:cs typeface="Times New Roman" pitchFamily="18" charset="0"/>
              </a:rPr>
              <a:t>неоднозначностью </a:t>
            </a:r>
            <a:r>
              <a:rPr lang="ru-RU" sz="1100" dirty="0" err="1">
                <a:solidFill>
                  <a:schemeClr val="tx1"/>
                </a:solidFill>
                <a:latin typeface="Times New Roman" pitchFamily="18" charset="0"/>
                <a:cs typeface="Times New Roman" pitchFamily="18" charset="0"/>
              </a:rPr>
              <a:t>дозо</a:t>
            </a:r>
            <a:r>
              <a:rPr lang="ru-RU" sz="1100" dirty="0">
                <a:solidFill>
                  <a:schemeClr val="tx1"/>
                </a:solidFill>
                <a:latin typeface="Times New Roman" pitchFamily="18" charset="0"/>
                <a:cs typeface="Times New Roman" pitchFamily="18" charset="0"/>
              </a:rPr>
              <a:t>-ответных </a:t>
            </a:r>
            <a:r>
              <a:rPr lang="ru-RU" sz="1100" dirty="0" smtClean="0">
                <a:solidFill>
                  <a:schemeClr val="tx1"/>
                </a:solidFill>
                <a:latin typeface="Times New Roman" pitchFamily="18" charset="0"/>
                <a:cs typeface="Times New Roman" pitchFamily="18" charset="0"/>
              </a:rPr>
              <a:t>реакций. </a:t>
            </a:r>
            <a:r>
              <a:rPr lang="ru-RU" sz="1100" dirty="0">
                <a:solidFill>
                  <a:schemeClr val="tx1"/>
                </a:solidFill>
                <a:latin typeface="Times New Roman" pitchFamily="18" charset="0"/>
                <a:cs typeface="Times New Roman" pitchFamily="18" charset="0"/>
              </a:rPr>
              <a:t>Для того чтобы данные о состоянии биологических объектов могли быть проинтерпретированы в категориях качества среды, необходимо обеспечить: </a:t>
            </a:r>
          </a:p>
          <a:p>
            <a:pPr algn="just">
              <a:spcBef>
                <a:spcPts val="0"/>
              </a:spcBef>
              <a:spcAft>
                <a:spcPts val="0"/>
              </a:spcAft>
            </a:pPr>
            <a:r>
              <a:rPr lang="ru-RU" sz="1100" dirty="0">
                <a:solidFill>
                  <a:schemeClr val="tx1"/>
                </a:solidFill>
                <a:latin typeface="Times New Roman" pitchFamily="18" charset="0"/>
                <a:cs typeface="Times New Roman" pitchFamily="18" charset="0"/>
              </a:rPr>
              <a:t>- генетическую однородность материала; </a:t>
            </a:r>
          </a:p>
          <a:p>
            <a:pPr algn="just">
              <a:spcBef>
                <a:spcPts val="0"/>
              </a:spcBef>
              <a:spcAft>
                <a:spcPts val="0"/>
              </a:spcAft>
            </a:pPr>
            <a:r>
              <a:rPr lang="ru-RU" sz="1100" dirty="0">
                <a:solidFill>
                  <a:schemeClr val="tx1"/>
                </a:solidFill>
                <a:latin typeface="Times New Roman" pitchFamily="18" charset="0"/>
                <a:cs typeface="Times New Roman" pitchFamily="18" charset="0"/>
              </a:rPr>
              <a:t>- высокую избирательность биоиндикационных реакций. </a:t>
            </a:r>
          </a:p>
          <a:p>
            <a:pPr algn="just">
              <a:spcBef>
                <a:spcPts val="0"/>
              </a:spcBef>
              <a:spcAft>
                <a:spcPts val="0"/>
              </a:spcAft>
            </a:pPr>
            <a:r>
              <a:rPr lang="ru-RU" sz="1100" dirty="0">
                <a:solidFill>
                  <a:schemeClr val="tx1"/>
                </a:solidFill>
                <a:latin typeface="Times New Roman" pitchFamily="18" charset="0"/>
                <a:cs typeface="Times New Roman" pitchFamily="18" charset="0"/>
              </a:rPr>
              <a:t>Обе задачи могут быть эффективно решены лишь в искусственных условиях. </a:t>
            </a:r>
            <a:endParaRPr lang="ru-RU" sz="1100" dirty="0" smtClean="0">
              <a:solidFill>
                <a:schemeClr val="tx1"/>
              </a:solidFill>
              <a:latin typeface="Times New Roman" pitchFamily="18" charset="0"/>
              <a:cs typeface="Times New Roman" pitchFamily="18" charset="0"/>
            </a:endParaRPr>
          </a:p>
          <a:p>
            <a:pPr algn="just">
              <a:spcBef>
                <a:spcPts val="0"/>
              </a:spcBef>
              <a:spcAft>
                <a:spcPts val="0"/>
              </a:spcAft>
            </a:pPr>
            <a:r>
              <a:rPr lang="ru-RU" sz="1100" b="1" dirty="0">
                <a:solidFill>
                  <a:schemeClr val="tx1"/>
                </a:solidFill>
                <a:latin typeface="Times New Roman" pitchFamily="18" charset="0"/>
                <a:cs typeface="Times New Roman" pitchFamily="18" charset="0"/>
              </a:rPr>
              <a:t>Применение медико-статистических характеристик </a:t>
            </a:r>
            <a:r>
              <a:rPr lang="ru-RU" sz="1100" dirty="0">
                <a:solidFill>
                  <a:schemeClr val="tx1"/>
                </a:solidFill>
                <a:latin typeface="Times New Roman" pitchFamily="18" charset="0"/>
                <a:cs typeface="Times New Roman" pitchFamily="18" charset="0"/>
              </a:rPr>
              <a:t>в эколого-картографических целях, напротив, тем эффективнее, чем выше плотность населения</a:t>
            </a:r>
            <a:r>
              <a:rPr lang="ru-RU" sz="1100" dirty="0" smtClean="0">
                <a:solidFill>
                  <a:schemeClr val="tx1"/>
                </a:solidFill>
                <a:latin typeface="Times New Roman" pitchFamily="18" charset="0"/>
                <a:cs typeface="Times New Roman" pitchFamily="18" charset="0"/>
              </a:rPr>
              <a:t>. </a:t>
            </a:r>
          </a:p>
          <a:p>
            <a:pPr algn="just">
              <a:spcBef>
                <a:spcPts val="0"/>
              </a:spcBef>
              <a:spcAft>
                <a:spcPts val="0"/>
              </a:spcAft>
            </a:pPr>
            <a:r>
              <a:rPr lang="ru-RU" sz="1100" dirty="0" smtClean="0">
                <a:solidFill>
                  <a:schemeClr val="tx1"/>
                </a:solidFill>
                <a:latin typeface="Times New Roman" pitchFamily="18" charset="0"/>
                <a:cs typeface="Times New Roman" pitchFamily="18" charset="0"/>
              </a:rPr>
              <a:t>В правом нижнем углу – карта заболеваемости по педиатрическим участкам Ижевска.</a:t>
            </a:r>
          </a:p>
          <a:p>
            <a:pPr algn="just">
              <a:spcBef>
                <a:spcPts val="0"/>
              </a:spcBef>
              <a:spcAft>
                <a:spcPts val="0"/>
              </a:spcAft>
            </a:pPr>
            <a:endParaRPr lang="ru-RU" sz="1100" dirty="0">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32657"/>
            <a:ext cx="2232248" cy="318653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0596" y="4077072"/>
            <a:ext cx="3133811" cy="2510700"/>
          </a:xfrm>
          <a:prstGeom prst="rect">
            <a:avLst/>
          </a:prstGeom>
        </p:spPr>
      </p:pic>
    </p:spTree>
    <p:extLst>
      <p:ext uri="{BB962C8B-B14F-4D97-AF65-F5344CB8AC3E}">
        <p14:creationId xmlns:p14="http://schemas.microsoft.com/office/powerpoint/2010/main" val="437824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2132856"/>
            <a:ext cx="7175351" cy="2880320"/>
          </a:xfrm>
        </p:spPr>
        <p:txBody>
          <a:bodyPr>
            <a:noAutofit/>
          </a:bodyPr>
          <a:lstStyle/>
          <a:p>
            <a:r>
              <a:rPr lang="ru-RU" sz="4000" dirty="0" smtClean="0">
                <a:solidFill>
                  <a:schemeClr val="tx1"/>
                </a:solidFill>
              </a:rPr>
              <a:t>3. КАРТОГРАФИРОВАНИЕ АТМОСФЕРНЫХ ПРОБЛЕМ</a:t>
            </a:r>
            <a:br>
              <a:rPr lang="ru-RU" sz="4000" dirty="0" smtClean="0">
                <a:solidFill>
                  <a:schemeClr val="tx1"/>
                </a:solidFill>
              </a:rPr>
            </a:br>
            <a:r>
              <a:rPr lang="ru-RU" sz="4000" dirty="0" smtClean="0">
                <a:solidFill>
                  <a:schemeClr val="tx1"/>
                </a:solidFill>
              </a:rPr>
              <a:t/>
            </a:r>
            <a:br>
              <a:rPr lang="ru-RU" sz="4000" dirty="0" smtClean="0">
                <a:solidFill>
                  <a:schemeClr val="tx1"/>
                </a:solidFill>
              </a:rPr>
            </a:br>
            <a:endParaRPr lang="ru-RU" sz="4000" dirty="0">
              <a:solidFill>
                <a:schemeClr val="tx1"/>
              </a:solidFill>
            </a:endParaRPr>
          </a:p>
        </p:txBody>
      </p:sp>
    </p:spTree>
    <p:extLst>
      <p:ext uri="{BB962C8B-B14F-4D97-AF65-F5344CB8AC3E}">
        <p14:creationId xmlns:p14="http://schemas.microsoft.com/office/powerpoint/2010/main" val="1935382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152129"/>
          </a:xfrm>
        </p:spPr>
        <p:txBody>
          <a:bodyPr/>
          <a:lstStyle/>
          <a:p>
            <a:r>
              <a:rPr lang="ru-RU" sz="2000" dirty="0" smtClean="0">
                <a:solidFill>
                  <a:schemeClr val="tx1"/>
                </a:solidFill>
              </a:rPr>
              <a:t>Общие </a:t>
            </a:r>
            <a:r>
              <a:rPr lang="ru-RU" sz="2000" dirty="0">
                <a:solidFill>
                  <a:schemeClr val="tx1"/>
                </a:solidFill>
              </a:rPr>
              <a:t>закономерности загрязнения атмосферы</a:t>
            </a:r>
          </a:p>
        </p:txBody>
      </p:sp>
      <p:sp>
        <p:nvSpPr>
          <p:cNvPr id="3" name="Объект 2"/>
          <p:cNvSpPr>
            <a:spLocks noGrp="1"/>
          </p:cNvSpPr>
          <p:nvPr>
            <p:ph idx="1"/>
          </p:nvPr>
        </p:nvSpPr>
        <p:spPr>
          <a:xfrm>
            <a:off x="4716016" y="548680"/>
            <a:ext cx="4104456" cy="5760640"/>
          </a:xfrm>
        </p:spPr>
        <p:txBody>
          <a:bodyPr>
            <a:normAutofit fontScale="62500" lnSpcReduction="20000"/>
          </a:bodyPr>
          <a:lstStyle/>
          <a:p>
            <a:pPr algn="just"/>
            <a:r>
              <a:rPr lang="ru-RU" dirty="0">
                <a:solidFill>
                  <a:schemeClr val="tx1"/>
                </a:solidFill>
              </a:rPr>
              <a:t>Атмосфера как наиболее динамичная среда характеризуется сложной пространственно-временной динамикой уровней содержания примесей. В каждый данный момент времени уровень загрязненности атмосферы над некоторой территорией или в той или иной точке определяется балансом по отдельным </a:t>
            </a:r>
            <a:r>
              <a:rPr lang="ru-RU" dirty="0" err="1">
                <a:solidFill>
                  <a:schemeClr val="tx1"/>
                </a:solidFill>
              </a:rPr>
              <a:t>поллютантам</a:t>
            </a:r>
            <a:r>
              <a:rPr lang="ru-RU" dirty="0">
                <a:solidFill>
                  <a:schemeClr val="tx1"/>
                </a:solidFill>
              </a:rPr>
              <a:t> и их совокупности. В приходной части баланса находятся: </a:t>
            </a:r>
          </a:p>
          <a:p>
            <a:pPr algn="just"/>
            <a:r>
              <a:rPr lang="ru-RU" dirty="0">
                <a:solidFill>
                  <a:schemeClr val="tx1"/>
                </a:solidFill>
              </a:rPr>
              <a:t>- поступление загрязняющих веществ от совокупности техногенных и естественных источников в пределах рассматриваемой территории;</a:t>
            </a:r>
          </a:p>
          <a:p>
            <a:pPr algn="just"/>
            <a:r>
              <a:rPr lang="ru-RU" dirty="0">
                <a:solidFill>
                  <a:schemeClr val="tx1"/>
                </a:solidFill>
              </a:rPr>
              <a:t>- поступление загрязняющих веществ от источников за пределами рассматриваемой территории, в </a:t>
            </a:r>
            <a:r>
              <a:rPr lang="ru-RU" dirty="0" err="1">
                <a:solidFill>
                  <a:schemeClr val="tx1"/>
                </a:solidFill>
              </a:rPr>
              <a:t>т.ч</a:t>
            </a:r>
            <a:r>
              <a:rPr lang="ru-RU" dirty="0">
                <a:solidFill>
                  <a:schemeClr val="tx1"/>
                </a:solidFill>
              </a:rPr>
              <a:t>. отдаленных (дальний перенос);</a:t>
            </a:r>
          </a:p>
          <a:p>
            <a:pPr algn="just"/>
            <a:r>
              <a:rPr lang="ru-RU" dirty="0">
                <a:solidFill>
                  <a:schemeClr val="tx1"/>
                </a:solidFill>
              </a:rPr>
              <a:t>- образование загрязняющих веществ в результате вторичных химических процессов, протекающих в самой атмосфере.</a:t>
            </a:r>
          </a:p>
          <a:p>
            <a:pPr algn="just"/>
            <a:r>
              <a:rPr lang="ru-RU" dirty="0">
                <a:solidFill>
                  <a:schemeClr val="tx1"/>
                </a:solidFill>
              </a:rPr>
              <a:t>В расходной части баланса находятся:</a:t>
            </a:r>
          </a:p>
          <a:p>
            <a:pPr algn="just"/>
            <a:r>
              <a:rPr lang="ru-RU" dirty="0">
                <a:solidFill>
                  <a:schemeClr val="tx1"/>
                </a:solidFill>
              </a:rPr>
              <a:t>- вынос загрязняющих веществ за пределы рассматриваемой территории;</a:t>
            </a:r>
          </a:p>
          <a:p>
            <a:pPr algn="just"/>
            <a:r>
              <a:rPr lang="ru-RU" dirty="0">
                <a:solidFill>
                  <a:schemeClr val="tx1"/>
                </a:solidFill>
              </a:rPr>
              <a:t>- осаждение загрязняющих веществ на земную поверхность;</a:t>
            </a:r>
          </a:p>
          <a:p>
            <a:pPr algn="just"/>
            <a:r>
              <a:rPr lang="ru-RU" dirty="0">
                <a:solidFill>
                  <a:schemeClr val="tx1"/>
                </a:solidFill>
              </a:rPr>
              <a:t>- разрушение загрязняющих веществ в результате процессов самоочищения.</a:t>
            </a:r>
          </a:p>
          <a:p>
            <a:endParaRPr lang="ru-RU" dirty="0"/>
          </a:p>
        </p:txBody>
      </p:sp>
      <p:sp>
        <p:nvSpPr>
          <p:cNvPr id="4" name="Текст 3"/>
          <p:cNvSpPr>
            <a:spLocks noGrp="1"/>
          </p:cNvSpPr>
          <p:nvPr>
            <p:ph type="body" sz="half" idx="2"/>
          </p:nvPr>
        </p:nvSpPr>
        <p:spPr>
          <a:xfrm>
            <a:off x="1075765" y="3497802"/>
            <a:ext cx="2920171" cy="1659390"/>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615" y="2276872"/>
            <a:ext cx="3934723" cy="3672408"/>
          </a:xfrm>
          <a:prstGeom prst="rect">
            <a:avLst/>
          </a:prstGeom>
        </p:spPr>
      </p:pic>
    </p:spTree>
    <p:extLst>
      <p:ext uri="{BB962C8B-B14F-4D97-AF65-F5344CB8AC3E}">
        <p14:creationId xmlns:p14="http://schemas.microsoft.com/office/powerpoint/2010/main" val="3214617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764704"/>
            <a:ext cx="3636085" cy="1512167"/>
          </a:xfrm>
        </p:spPr>
        <p:txBody>
          <a:bodyPr/>
          <a:lstStyle/>
          <a:p>
            <a:r>
              <a:rPr lang="ru-RU" sz="2000" dirty="0" smtClean="0">
                <a:solidFill>
                  <a:schemeClr val="tx1"/>
                </a:solidFill>
              </a:rPr>
              <a:t>Картографирование </a:t>
            </a:r>
            <a:r>
              <a:rPr lang="ru-RU" sz="2000" dirty="0">
                <a:solidFill>
                  <a:schemeClr val="tx1"/>
                </a:solidFill>
              </a:rPr>
              <a:t>потенциала загрязнения атмосферы</a:t>
            </a:r>
          </a:p>
        </p:txBody>
      </p:sp>
      <p:sp>
        <p:nvSpPr>
          <p:cNvPr id="3" name="Объект 2"/>
          <p:cNvSpPr>
            <a:spLocks noGrp="1"/>
          </p:cNvSpPr>
          <p:nvPr>
            <p:ph idx="1"/>
          </p:nvPr>
        </p:nvSpPr>
        <p:spPr>
          <a:xfrm>
            <a:off x="5148064" y="548680"/>
            <a:ext cx="3744416" cy="5904656"/>
          </a:xfrm>
        </p:spPr>
        <p:txBody>
          <a:bodyPr>
            <a:normAutofit fontScale="77500" lnSpcReduction="20000"/>
          </a:bodyPr>
          <a:lstStyle/>
          <a:p>
            <a:pPr algn="just"/>
            <a:r>
              <a:rPr lang="ru-RU" dirty="0">
                <a:solidFill>
                  <a:schemeClr val="tx1"/>
                </a:solidFill>
              </a:rPr>
              <a:t>Сочетание естественных факторов, обусловливающих высокий уровень загрязнения, образует </a:t>
            </a:r>
            <a:r>
              <a:rPr lang="ru-RU" i="1" dirty="0">
                <a:solidFill>
                  <a:schemeClr val="tx1"/>
                </a:solidFill>
              </a:rPr>
              <a:t>потенциал загрязнения атмосферы (ПЗА)</a:t>
            </a:r>
            <a:r>
              <a:rPr lang="ru-RU" dirty="0">
                <a:solidFill>
                  <a:schemeClr val="tx1"/>
                </a:solidFill>
              </a:rPr>
              <a:t>. Степень реализации потенциала загрязнения атмосферы зависит от наличия и мощности источников загрязнения</a:t>
            </a:r>
            <a:r>
              <a:rPr lang="ru-RU" dirty="0" smtClean="0">
                <a:solidFill>
                  <a:schemeClr val="tx1"/>
                </a:solidFill>
              </a:rPr>
              <a:t>.</a:t>
            </a:r>
          </a:p>
          <a:p>
            <a:pPr algn="just"/>
            <a:r>
              <a:rPr lang="ru-RU" dirty="0">
                <a:solidFill>
                  <a:schemeClr val="tx1"/>
                </a:solidFill>
              </a:rPr>
              <a:t>Климатический ПЗА отражает среднюю повторяемость и степень выраженности НМУ, определяется исходя из средних многолетних характеристик и является стабильной характеристикой. </a:t>
            </a:r>
            <a:endParaRPr lang="ru-RU" dirty="0" smtClean="0">
              <a:solidFill>
                <a:schemeClr val="tx1"/>
              </a:solidFill>
            </a:endParaRPr>
          </a:p>
          <a:p>
            <a:pPr algn="just"/>
            <a:r>
              <a:rPr lang="ru-RU" dirty="0" smtClean="0">
                <a:solidFill>
                  <a:schemeClr val="tx1"/>
                </a:solidFill>
              </a:rPr>
              <a:t>Метеорологический </a:t>
            </a:r>
            <a:r>
              <a:rPr lang="ru-RU" dirty="0">
                <a:solidFill>
                  <a:schemeClr val="tx1"/>
                </a:solidFill>
              </a:rPr>
              <a:t>потенциал загрязнения атмосферы (МПА) определяется конкретными метеоусловиями и постоянно изменяется.</a:t>
            </a:r>
          </a:p>
        </p:txBody>
      </p:sp>
      <p:sp>
        <p:nvSpPr>
          <p:cNvPr id="4" name="Текст 3"/>
          <p:cNvSpPr>
            <a:spLocks noGrp="1"/>
          </p:cNvSpPr>
          <p:nvPr>
            <p:ph type="body" sz="half" idx="2"/>
          </p:nvPr>
        </p:nvSpPr>
        <p:spPr>
          <a:xfrm>
            <a:off x="755576" y="2924944"/>
            <a:ext cx="3024336" cy="1728192"/>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2610980"/>
            <a:ext cx="5112568" cy="3086975"/>
          </a:xfrm>
          <a:prstGeom prst="rect">
            <a:avLst/>
          </a:prstGeom>
        </p:spPr>
      </p:pic>
    </p:spTree>
    <p:extLst>
      <p:ext uri="{BB962C8B-B14F-4D97-AF65-F5344CB8AC3E}">
        <p14:creationId xmlns:p14="http://schemas.microsoft.com/office/powerpoint/2010/main" val="1220057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92697"/>
            <a:ext cx="3636085" cy="1152128"/>
          </a:xfrm>
        </p:spPr>
        <p:txBody>
          <a:bodyPr/>
          <a:lstStyle/>
          <a:p>
            <a:r>
              <a:rPr lang="ru-RU" sz="2000" i="1" dirty="0">
                <a:solidFill>
                  <a:schemeClr val="tx1"/>
                </a:solidFill>
              </a:rPr>
              <a:t>Метеорологический потенциал загрязнения атмосферы </a:t>
            </a:r>
            <a:endParaRPr lang="ru-RU" sz="2000" dirty="0">
              <a:solidFill>
                <a:schemeClr val="tx1"/>
              </a:solidFill>
            </a:endParaRPr>
          </a:p>
        </p:txBody>
      </p:sp>
      <p:sp>
        <p:nvSpPr>
          <p:cNvPr id="3" name="Объект 2"/>
          <p:cNvSpPr>
            <a:spLocks noGrp="1"/>
          </p:cNvSpPr>
          <p:nvPr>
            <p:ph idx="1"/>
          </p:nvPr>
        </p:nvSpPr>
        <p:spPr>
          <a:xfrm>
            <a:off x="4593515" y="548680"/>
            <a:ext cx="4017085" cy="5544616"/>
          </a:xfrm>
        </p:spPr>
        <p:txBody>
          <a:bodyPr>
            <a:normAutofit fontScale="92500" lnSpcReduction="20000"/>
          </a:bodyPr>
          <a:lstStyle/>
          <a:p>
            <a:r>
              <a:rPr lang="ru-RU" dirty="0">
                <a:solidFill>
                  <a:schemeClr val="tx1"/>
                </a:solidFill>
              </a:rPr>
              <a:t>МПА = (</a:t>
            </a:r>
            <a:r>
              <a:rPr lang="ru-RU" dirty="0" err="1">
                <a:solidFill>
                  <a:schemeClr val="tx1"/>
                </a:solidFill>
              </a:rPr>
              <a:t>Р</a:t>
            </a:r>
            <a:r>
              <a:rPr lang="ru-RU" baseline="-25000" dirty="0" err="1">
                <a:solidFill>
                  <a:schemeClr val="tx1"/>
                </a:solidFill>
              </a:rPr>
              <a:t>сл</a:t>
            </a:r>
            <a:r>
              <a:rPr lang="ru-RU" baseline="-25000" dirty="0">
                <a:solidFill>
                  <a:schemeClr val="tx1"/>
                </a:solidFill>
              </a:rPr>
              <a:t> </a:t>
            </a:r>
            <a:r>
              <a:rPr lang="ru-RU" dirty="0">
                <a:solidFill>
                  <a:schemeClr val="tx1"/>
                </a:solidFill>
              </a:rPr>
              <a:t>+ </a:t>
            </a:r>
            <a:r>
              <a:rPr lang="ru-RU" dirty="0" err="1">
                <a:solidFill>
                  <a:schemeClr val="tx1"/>
                </a:solidFill>
              </a:rPr>
              <a:t>Р</a:t>
            </a:r>
            <a:r>
              <a:rPr lang="ru-RU" baseline="-25000" dirty="0" err="1">
                <a:solidFill>
                  <a:schemeClr val="tx1"/>
                </a:solidFill>
              </a:rPr>
              <a:t>т</a:t>
            </a:r>
            <a:r>
              <a:rPr lang="ru-RU" dirty="0">
                <a:solidFill>
                  <a:schemeClr val="tx1"/>
                </a:solidFill>
              </a:rPr>
              <a:t>)/(</a:t>
            </a:r>
            <a:r>
              <a:rPr lang="ru-RU" dirty="0" err="1">
                <a:solidFill>
                  <a:schemeClr val="tx1"/>
                </a:solidFill>
              </a:rPr>
              <a:t>Р</a:t>
            </a:r>
            <a:r>
              <a:rPr lang="ru-RU" baseline="-25000" dirty="0" err="1">
                <a:solidFill>
                  <a:schemeClr val="tx1"/>
                </a:solidFill>
              </a:rPr>
              <a:t>о</a:t>
            </a:r>
            <a:r>
              <a:rPr lang="ru-RU" dirty="0">
                <a:solidFill>
                  <a:schemeClr val="tx1"/>
                </a:solidFill>
              </a:rPr>
              <a:t> + </a:t>
            </a:r>
            <a:r>
              <a:rPr lang="ru-RU" dirty="0" err="1">
                <a:solidFill>
                  <a:schemeClr val="tx1"/>
                </a:solidFill>
              </a:rPr>
              <a:t>Р</a:t>
            </a:r>
            <a:r>
              <a:rPr lang="ru-RU" baseline="-25000" dirty="0" err="1">
                <a:solidFill>
                  <a:schemeClr val="tx1"/>
                </a:solidFill>
              </a:rPr>
              <a:t>в</a:t>
            </a:r>
            <a:r>
              <a:rPr lang="ru-RU" dirty="0">
                <a:solidFill>
                  <a:schemeClr val="tx1"/>
                </a:solidFill>
              </a:rPr>
              <a:t>), где:</a:t>
            </a:r>
          </a:p>
          <a:p>
            <a:r>
              <a:rPr lang="ru-RU" dirty="0">
                <a:solidFill>
                  <a:schemeClr val="tx1"/>
                </a:solidFill>
              </a:rPr>
              <a:t> </a:t>
            </a:r>
          </a:p>
          <a:p>
            <a:pPr algn="just"/>
            <a:r>
              <a:rPr lang="ru-RU" dirty="0" err="1">
                <a:solidFill>
                  <a:schemeClr val="tx1"/>
                </a:solidFill>
              </a:rPr>
              <a:t>Р</a:t>
            </a:r>
            <a:r>
              <a:rPr lang="ru-RU" baseline="-25000" dirty="0" err="1">
                <a:solidFill>
                  <a:schemeClr val="tx1"/>
                </a:solidFill>
              </a:rPr>
              <a:t>сл</a:t>
            </a:r>
            <a:r>
              <a:rPr lang="ru-RU" dirty="0">
                <a:solidFill>
                  <a:schemeClr val="tx1"/>
                </a:solidFill>
              </a:rPr>
              <a:t> – повторяемость слабых ветров (0-1 м/сек), </a:t>
            </a:r>
          </a:p>
          <a:p>
            <a:pPr algn="just"/>
            <a:r>
              <a:rPr lang="ru-RU" dirty="0" err="1">
                <a:solidFill>
                  <a:schemeClr val="tx1"/>
                </a:solidFill>
              </a:rPr>
              <a:t>Р</a:t>
            </a:r>
            <a:r>
              <a:rPr lang="ru-RU" baseline="-25000" dirty="0" err="1">
                <a:solidFill>
                  <a:schemeClr val="tx1"/>
                </a:solidFill>
              </a:rPr>
              <a:t>т</a:t>
            </a:r>
            <a:r>
              <a:rPr lang="ru-RU" dirty="0">
                <a:solidFill>
                  <a:schemeClr val="tx1"/>
                </a:solidFill>
              </a:rPr>
              <a:t> – повторяемость дней с туманом, </a:t>
            </a:r>
          </a:p>
          <a:p>
            <a:pPr algn="just"/>
            <a:r>
              <a:rPr lang="ru-RU" dirty="0" err="1">
                <a:solidFill>
                  <a:schemeClr val="tx1"/>
                </a:solidFill>
              </a:rPr>
              <a:t>Р</a:t>
            </a:r>
            <a:r>
              <a:rPr lang="ru-RU" baseline="-25000" dirty="0" err="1">
                <a:solidFill>
                  <a:schemeClr val="tx1"/>
                </a:solidFill>
              </a:rPr>
              <a:t>о</a:t>
            </a:r>
            <a:r>
              <a:rPr lang="ru-RU" dirty="0">
                <a:solidFill>
                  <a:schemeClr val="tx1"/>
                </a:solidFill>
              </a:rPr>
              <a:t> – повторяемость дней с осадками 0,5 мм и более, </a:t>
            </a:r>
          </a:p>
          <a:p>
            <a:pPr algn="just"/>
            <a:r>
              <a:rPr lang="ru-RU" dirty="0" err="1">
                <a:solidFill>
                  <a:schemeClr val="tx1"/>
                </a:solidFill>
              </a:rPr>
              <a:t>Р</a:t>
            </a:r>
            <a:r>
              <a:rPr lang="ru-RU" baseline="-25000" dirty="0" err="1">
                <a:solidFill>
                  <a:schemeClr val="tx1"/>
                </a:solidFill>
              </a:rPr>
              <a:t>в</a:t>
            </a:r>
            <a:r>
              <a:rPr lang="ru-RU" dirty="0">
                <a:solidFill>
                  <a:schemeClr val="tx1"/>
                </a:solidFill>
              </a:rPr>
              <a:t> – повторяемость скорости ветра 6 м/сек и более.</a:t>
            </a:r>
          </a:p>
          <a:p>
            <a:pPr algn="just"/>
            <a:r>
              <a:rPr lang="ru-RU" dirty="0">
                <a:solidFill>
                  <a:schemeClr val="tx1"/>
                </a:solidFill>
              </a:rPr>
              <a:t>Карты МПА могут создаваться для средних многолетних характеристик того или иного месяца (или иного интервала), осредненных величин за конкретный отрезок времени, либо по состоянию на определенные момент (день и час).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54" y="1844823"/>
            <a:ext cx="3174482" cy="4667105"/>
          </a:xfrm>
          <a:prstGeom prst="rect">
            <a:avLst/>
          </a:prstGeom>
        </p:spPr>
      </p:pic>
    </p:spTree>
    <p:extLst>
      <p:ext uri="{BB962C8B-B14F-4D97-AF65-F5344CB8AC3E}">
        <p14:creationId xmlns:p14="http://schemas.microsoft.com/office/powerpoint/2010/main" val="113760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3636085" cy="1296145"/>
          </a:xfrm>
        </p:spPr>
        <p:txBody>
          <a:bodyPr/>
          <a:lstStyle/>
          <a:p>
            <a:r>
              <a:rPr lang="ru-RU" sz="2000" dirty="0">
                <a:solidFill>
                  <a:schemeClr val="tx1"/>
                </a:solidFill>
              </a:rPr>
              <a:t>Картографирование источников загрязнения </a:t>
            </a:r>
            <a:r>
              <a:rPr lang="ru-RU" sz="2000" dirty="0" smtClean="0">
                <a:solidFill>
                  <a:schemeClr val="tx1"/>
                </a:solidFill>
              </a:rPr>
              <a:t>атмосферы (крупный масштаб)</a:t>
            </a:r>
            <a:endParaRPr lang="ru-RU" sz="2000" dirty="0">
              <a:solidFill>
                <a:schemeClr val="tx1"/>
              </a:solidFill>
            </a:endParaRPr>
          </a:p>
        </p:txBody>
      </p:sp>
      <p:sp>
        <p:nvSpPr>
          <p:cNvPr id="3" name="Объект 2"/>
          <p:cNvSpPr>
            <a:spLocks noGrp="1"/>
          </p:cNvSpPr>
          <p:nvPr>
            <p:ph idx="1"/>
          </p:nvPr>
        </p:nvSpPr>
        <p:spPr>
          <a:xfrm>
            <a:off x="5364088" y="332656"/>
            <a:ext cx="3600400" cy="6192688"/>
          </a:xfrm>
        </p:spPr>
        <p:txBody>
          <a:bodyPr>
            <a:noAutofit/>
          </a:bodyPr>
          <a:lstStyle/>
          <a:p>
            <a:pPr marL="0" indent="0" algn="just">
              <a:spcBef>
                <a:spcPts val="0"/>
              </a:spcBef>
              <a:spcAft>
                <a:spcPts val="0"/>
              </a:spcAft>
            </a:pPr>
            <a:r>
              <a:rPr lang="ru-RU" sz="1600" dirty="0">
                <a:solidFill>
                  <a:schemeClr val="tx1"/>
                </a:solidFill>
              </a:rPr>
              <a:t>Картографирование источников загрязнения атмосферы проводится на основе данных инвентаризаций, статистической отчетности об объемах выбросов и обобщающих материалов. Картографирование на основе данных инвентаризаций проводится при разработке материалов экологического нормирования (тома ПДВ предприятий, материалы ОВОС), на генеральных планах предприятий, в масштабах 1:500 - 1:5000. При этом показывается плановое положение источников выбросов, включенных в инвентаризацию, и их номера по списку. Характеристика источников (наименование, удельные выбросы отдельных ингредиентов в г/сек., режим работы источника) дается в табличных материалах и используется для расчетов рассеяния максимальных разовых выбросов.</a:t>
            </a:r>
          </a:p>
        </p:txBody>
      </p:sp>
      <p:sp>
        <p:nvSpPr>
          <p:cNvPr id="4" name="Текст 3"/>
          <p:cNvSpPr>
            <a:spLocks noGrp="1"/>
          </p:cNvSpPr>
          <p:nvPr>
            <p:ph type="body" sz="half" idx="2"/>
          </p:nvPr>
        </p:nvSpPr>
        <p:spPr>
          <a:xfrm>
            <a:off x="755576" y="2636912"/>
            <a:ext cx="3388660" cy="2139518"/>
          </a:xfrm>
        </p:spPr>
        <p:txBody>
          <a:bodyPr/>
          <a:lstStyle/>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276872"/>
            <a:ext cx="4992624" cy="2444496"/>
          </a:xfrm>
          <a:prstGeom prst="rect">
            <a:avLst/>
          </a:prstGeom>
        </p:spPr>
      </p:pic>
    </p:spTree>
    <p:extLst>
      <p:ext uri="{BB962C8B-B14F-4D97-AF65-F5344CB8AC3E}">
        <p14:creationId xmlns:p14="http://schemas.microsoft.com/office/powerpoint/2010/main" val="945265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3636085" cy="1258493"/>
          </a:xfrm>
        </p:spPr>
        <p:txBody>
          <a:bodyPr/>
          <a:lstStyle/>
          <a:p>
            <a:r>
              <a:rPr lang="ru-RU" sz="2000" dirty="0">
                <a:solidFill>
                  <a:schemeClr val="tx1"/>
                </a:solidFill>
              </a:rPr>
              <a:t>Картографирование источников загрязнения атмосферы </a:t>
            </a:r>
            <a:r>
              <a:rPr lang="ru-RU" sz="2000" dirty="0" smtClean="0">
                <a:solidFill>
                  <a:schemeClr val="tx1"/>
                </a:solidFill>
              </a:rPr>
              <a:t>(мелкий </a:t>
            </a:r>
            <a:r>
              <a:rPr lang="ru-RU" sz="2000" dirty="0">
                <a:solidFill>
                  <a:schemeClr val="tx1"/>
                </a:solidFill>
              </a:rPr>
              <a:t>масштаб)</a:t>
            </a:r>
          </a:p>
        </p:txBody>
      </p:sp>
      <p:sp>
        <p:nvSpPr>
          <p:cNvPr id="3" name="Объект 2"/>
          <p:cNvSpPr>
            <a:spLocks noGrp="1"/>
          </p:cNvSpPr>
          <p:nvPr>
            <p:ph idx="1"/>
          </p:nvPr>
        </p:nvSpPr>
        <p:spPr>
          <a:xfrm>
            <a:off x="5436096" y="188640"/>
            <a:ext cx="3456384" cy="6336704"/>
          </a:xfrm>
        </p:spPr>
        <p:txBody>
          <a:bodyPr>
            <a:normAutofit fontScale="77500" lnSpcReduction="20000"/>
          </a:bodyPr>
          <a:lstStyle/>
          <a:p>
            <a:pPr algn="just"/>
            <a:r>
              <a:rPr lang="ru-RU" dirty="0">
                <a:solidFill>
                  <a:schemeClr val="tx1"/>
                </a:solidFill>
              </a:rPr>
              <a:t>Картографирование на основе данных статистической отчетности (формы 2-ТП воздух) выполняется в крупных масштабах (1:25000-1:50000), для территорий городов и их частей. При этом для показа объемов и структуры выбросов обычно используются структурные </a:t>
            </a:r>
            <a:r>
              <a:rPr lang="ru-RU" dirty="0" smtClean="0">
                <a:solidFill>
                  <a:schemeClr val="tx1"/>
                </a:solidFill>
              </a:rPr>
              <a:t>значки. </a:t>
            </a:r>
            <a:r>
              <a:rPr lang="ru-RU" dirty="0">
                <a:solidFill>
                  <a:schemeClr val="tx1"/>
                </a:solidFill>
              </a:rPr>
              <a:t>Размер знака должен соответствовать суммарной величине выбросов, а внутренняя структура – раскрывать состав выброса по основным ингредиентам.</a:t>
            </a:r>
          </a:p>
          <a:p>
            <a:pPr algn="just"/>
            <a:r>
              <a:rPr lang="ru-RU" dirty="0">
                <a:solidFill>
                  <a:schemeClr val="tx1"/>
                </a:solidFill>
              </a:rPr>
              <a:t>Картографирование на основе обобщающих материалов по городам и крупным регионам выполняется в средних и мелких масштабах, обычно с использованием соответственно значков и картограмм. </a:t>
            </a:r>
          </a:p>
        </p:txBody>
      </p:sp>
      <p:sp>
        <p:nvSpPr>
          <p:cNvPr id="4" name="Текст 3"/>
          <p:cNvSpPr>
            <a:spLocks noGrp="1"/>
          </p:cNvSpPr>
          <p:nvPr>
            <p:ph type="body" sz="half" idx="2"/>
          </p:nvPr>
        </p:nvSpPr>
        <p:spPr>
          <a:xfrm>
            <a:off x="683568" y="3140968"/>
            <a:ext cx="3388660" cy="2139518"/>
          </a:xfrm>
        </p:spPr>
        <p:txBody>
          <a:bodyPr/>
          <a:lstStyle/>
          <a:p>
            <a:endParaRPr lang="ru-RU"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44823"/>
            <a:ext cx="5184576" cy="4199506"/>
          </a:xfrm>
        </p:spPr>
      </p:pic>
    </p:spTree>
    <p:extLst>
      <p:ext uri="{BB962C8B-B14F-4D97-AF65-F5344CB8AC3E}">
        <p14:creationId xmlns:p14="http://schemas.microsoft.com/office/powerpoint/2010/main" val="522440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4896544" cy="1008112"/>
          </a:xfrm>
        </p:spPr>
        <p:txBody>
          <a:bodyPr/>
          <a:lstStyle/>
          <a:p>
            <a:r>
              <a:rPr lang="ru-RU" sz="2000" dirty="0">
                <a:solidFill>
                  <a:schemeClr val="tx1"/>
                </a:solidFill>
              </a:rPr>
              <a:t>Картографирование уровней загрязнения </a:t>
            </a:r>
            <a:r>
              <a:rPr lang="ru-RU" sz="2000" dirty="0" smtClean="0">
                <a:solidFill>
                  <a:schemeClr val="tx1"/>
                </a:solidFill>
              </a:rPr>
              <a:t>атмосферы (новейшие зарубежные достижения)</a:t>
            </a:r>
            <a:endParaRPr lang="ru-RU" sz="2000" dirty="0">
              <a:solidFill>
                <a:schemeClr val="tx1"/>
              </a:solidFill>
            </a:endParaRPr>
          </a:p>
        </p:txBody>
      </p:sp>
      <p:sp>
        <p:nvSpPr>
          <p:cNvPr id="3" name="Объект 2"/>
          <p:cNvSpPr>
            <a:spLocks noGrp="1"/>
          </p:cNvSpPr>
          <p:nvPr>
            <p:ph idx="1"/>
          </p:nvPr>
        </p:nvSpPr>
        <p:spPr>
          <a:xfrm>
            <a:off x="323528" y="4437112"/>
            <a:ext cx="8640960" cy="2160240"/>
          </a:xfrm>
        </p:spPr>
        <p:txBody>
          <a:bodyPr>
            <a:normAutofit fontScale="77500" lnSpcReduction="20000"/>
          </a:bodyPr>
          <a:lstStyle/>
          <a:p>
            <a:pPr algn="just"/>
            <a:r>
              <a:rPr lang="ru-RU" dirty="0">
                <a:solidFill>
                  <a:schemeClr val="tx1"/>
                </a:solidFill>
              </a:rPr>
              <a:t>В настоящее время развитие методов дистанционного зондирования произвело подлинную революцию в области изучения атмосферных загрязнений. Стало возможным создание </a:t>
            </a:r>
            <a:r>
              <a:rPr lang="ru-RU" dirty="0" err="1">
                <a:solidFill>
                  <a:schemeClr val="tx1"/>
                </a:solidFill>
              </a:rPr>
              <a:t>изолинейных</a:t>
            </a:r>
            <a:r>
              <a:rPr lang="ru-RU" dirty="0">
                <a:solidFill>
                  <a:schemeClr val="tx1"/>
                </a:solidFill>
              </a:rPr>
              <a:t> карт, показывающих с большой детальностью усредненные пространственное распределение наиболее распространенных загрязняющих веществ. Так, </a:t>
            </a:r>
            <a:r>
              <a:rPr lang="ru-RU" dirty="0" err="1">
                <a:solidFill>
                  <a:schemeClr val="tx1"/>
                </a:solidFill>
              </a:rPr>
              <a:t>Гейдельбергским</a:t>
            </a:r>
            <a:r>
              <a:rPr lang="ru-RU" dirty="0">
                <a:solidFill>
                  <a:schemeClr val="tx1"/>
                </a:solidFill>
              </a:rPr>
              <a:t> университетом (Германия), на основе использования сканирующего абсорбционного спектрометра SCIAMACHY, установленного на искусственном спутнике Земли Европейского космического агентства </a:t>
            </a:r>
            <a:r>
              <a:rPr lang="en-US" dirty="0">
                <a:solidFill>
                  <a:schemeClr val="tx1"/>
                </a:solidFill>
              </a:rPr>
              <a:t>ENVISAT</a:t>
            </a:r>
            <a:r>
              <a:rPr lang="ru-RU" dirty="0">
                <a:solidFill>
                  <a:schemeClr val="tx1"/>
                </a:solidFill>
              </a:rPr>
              <a:t>), создана мировая спутниковая карта загрязнения атмосферы оксидами </a:t>
            </a:r>
            <a:r>
              <a:rPr lang="ru-RU" dirty="0" smtClean="0">
                <a:solidFill>
                  <a:schemeClr val="tx1"/>
                </a:solidFill>
              </a:rPr>
              <a:t>азота.</a:t>
            </a:r>
            <a:endParaRPr lang="ru-RU" dirty="0">
              <a:solidFill>
                <a:schemeClr val="tx1"/>
              </a:solidFill>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671" y="1427074"/>
            <a:ext cx="8462067" cy="2938030"/>
          </a:xfrm>
          <a:prstGeom prst="rect">
            <a:avLst/>
          </a:prstGeom>
        </p:spPr>
      </p:pic>
    </p:spTree>
    <p:extLst>
      <p:ext uri="{BB962C8B-B14F-4D97-AF65-F5344CB8AC3E}">
        <p14:creationId xmlns:p14="http://schemas.microsoft.com/office/powerpoint/2010/main" val="366323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335846"/>
            <a:ext cx="7920880" cy="5509200"/>
          </a:xfrm>
          <a:prstGeom prst="rect">
            <a:avLst/>
          </a:prstGeom>
        </p:spPr>
        <p:txBody>
          <a:bodyPr wrap="square">
            <a:spAutoFit/>
          </a:bodyPr>
          <a:lstStyle/>
          <a:p>
            <a:pPr algn="just"/>
            <a:r>
              <a:rPr lang="ru-RU" sz="2200" b="1" i="1" dirty="0"/>
              <a:t>Экологическое картографирование - наука о способах сбора, анализа и картографического представления информации о состоянии среды обитания человека и других биологических видов, т.е. об экологической обстановке</a:t>
            </a:r>
            <a:r>
              <a:rPr lang="ru-RU" sz="2200" dirty="0"/>
              <a:t>. </a:t>
            </a:r>
            <a:endParaRPr lang="ru-RU" sz="2200" dirty="0" smtClean="0"/>
          </a:p>
          <a:p>
            <a:pPr algn="just"/>
            <a:r>
              <a:rPr lang="ru-RU" sz="2200" b="1" dirty="0" smtClean="0"/>
              <a:t>Цель </a:t>
            </a:r>
            <a:r>
              <a:rPr lang="ru-RU" sz="2200" b="1" dirty="0"/>
              <a:t>экологического </a:t>
            </a:r>
            <a:r>
              <a:rPr lang="ru-RU" sz="2200" b="1" dirty="0" smtClean="0"/>
              <a:t>картографирования </a:t>
            </a:r>
            <a:r>
              <a:rPr lang="ru-RU" sz="2200" dirty="0" smtClean="0"/>
              <a:t>- анализ </a:t>
            </a:r>
            <a:r>
              <a:rPr lang="ru-RU" sz="2200" dirty="0"/>
              <a:t>экологической обстановки и ее динамики, т.е. выявление пространственной и временной изменчивости факторов природной среды, воздействующих на здоровье человека и состояние экосистем. </a:t>
            </a:r>
            <a:endParaRPr lang="ru-RU" sz="2200" dirty="0" smtClean="0"/>
          </a:p>
          <a:p>
            <a:pPr algn="just"/>
            <a:r>
              <a:rPr lang="ru-RU" sz="2200" dirty="0" smtClean="0"/>
              <a:t>Для </a:t>
            </a:r>
            <a:r>
              <a:rPr lang="ru-RU" sz="2200" dirty="0"/>
              <a:t>достижения этой цели требуется </a:t>
            </a:r>
            <a:r>
              <a:rPr lang="ru-RU" sz="2200" dirty="0" smtClean="0"/>
              <a:t>решить </a:t>
            </a:r>
            <a:r>
              <a:rPr lang="ru-RU" sz="2200" b="1" dirty="0" smtClean="0"/>
              <a:t>задачи</a:t>
            </a:r>
            <a:r>
              <a:rPr lang="ru-RU" sz="2200" dirty="0" smtClean="0"/>
              <a:t>: </a:t>
            </a:r>
            <a:r>
              <a:rPr lang="ru-RU" sz="2200" i="1" dirty="0" smtClean="0"/>
              <a:t>сбор, анализ, оценка, интеграция, территориальная интерпретация, </a:t>
            </a:r>
            <a:r>
              <a:rPr lang="ru-RU" sz="2200" i="1" dirty="0"/>
              <a:t>географически корректное картографическое представление </a:t>
            </a:r>
            <a:r>
              <a:rPr lang="ru-RU" sz="2200" dirty="0"/>
              <a:t>весьма многообразной, нередко </a:t>
            </a:r>
            <a:r>
              <a:rPr lang="ru-RU" sz="2200" dirty="0" err="1"/>
              <a:t>трудносопоставимой</a:t>
            </a:r>
            <a:r>
              <a:rPr lang="ru-RU" sz="2200" dirty="0"/>
              <a:t> экологической информации.</a:t>
            </a:r>
          </a:p>
        </p:txBody>
      </p:sp>
    </p:spTree>
    <p:extLst>
      <p:ext uri="{BB962C8B-B14F-4D97-AF65-F5344CB8AC3E}">
        <p14:creationId xmlns:p14="http://schemas.microsoft.com/office/powerpoint/2010/main" val="1678522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352928" cy="648072"/>
          </a:xfrm>
        </p:spPr>
        <p:txBody>
          <a:bodyPr/>
          <a:lstStyle/>
          <a:p>
            <a:r>
              <a:rPr lang="ru-RU" sz="2000" dirty="0">
                <a:solidFill>
                  <a:schemeClr val="tx1"/>
                </a:solidFill>
              </a:rPr>
              <a:t>Картографирование уровней загрязнения атмосферы (новейшие зарубежные </a:t>
            </a:r>
            <a:r>
              <a:rPr lang="ru-RU" sz="2000" dirty="0" smtClean="0">
                <a:solidFill>
                  <a:schemeClr val="tx1"/>
                </a:solidFill>
              </a:rPr>
              <a:t>достижения, продолжение)</a:t>
            </a:r>
            <a:endParaRPr lang="ru-RU" sz="2000" dirty="0">
              <a:solidFill>
                <a:schemeClr val="tx1"/>
              </a:solidFill>
            </a:endParaRPr>
          </a:p>
        </p:txBody>
      </p:sp>
      <p:sp>
        <p:nvSpPr>
          <p:cNvPr id="3" name="Объект 2"/>
          <p:cNvSpPr>
            <a:spLocks noGrp="1"/>
          </p:cNvSpPr>
          <p:nvPr>
            <p:ph idx="1"/>
          </p:nvPr>
        </p:nvSpPr>
        <p:spPr>
          <a:xfrm>
            <a:off x="179512" y="5229200"/>
            <a:ext cx="8856984" cy="1512168"/>
          </a:xfrm>
        </p:spPr>
        <p:txBody>
          <a:bodyPr>
            <a:normAutofit fontScale="70000" lnSpcReduction="20000"/>
          </a:bodyPr>
          <a:lstStyle/>
          <a:p>
            <a:pPr algn="just"/>
            <a:r>
              <a:rPr lang="ru-RU" dirty="0">
                <a:solidFill>
                  <a:schemeClr val="tx1"/>
                </a:solidFill>
              </a:rPr>
              <a:t>В рамках проекта aqicn.org / waqi.info в режиме реального времени доступна информация о качестве воздуха почти в 1000 городов 60 стран мира. Однако в силу крайне неудачной методики (основанный на законе США о чистом воздухе 1990 г. набор из 6 веществ и обобщающий их индекс), с учетом американских же стандартов, фактически сводятся к одному веществу – взвешенным частицам РМ</a:t>
            </a:r>
            <a:r>
              <a:rPr lang="ru-RU" baseline="-25000" dirty="0">
                <a:solidFill>
                  <a:schemeClr val="tx1"/>
                </a:solidFill>
              </a:rPr>
              <a:t>2,5</a:t>
            </a:r>
            <a:r>
              <a:rPr lang="ru-RU" dirty="0">
                <a:solidFill>
                  <a:schemeClr val="tx1"/>
                </a:solidFill>
              </a:rPr>
              <a:t>, имеющим к тому же преимущественно природное происхождение. Это не столько просвещают экологически ориентированную общественность, сколько вводит ее в заблуждение.</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369" y="774894"/>
            <a:ext cx="6696744" cy="4022258"/>
          </a:xfrm>
          <a:prstGeom prst="rect">
            <a:avLst/>
          </a:prstGeom>
        </p:spPr>
      </p:pic>
      <p:sp>
        <p:nvSpPr>
          <p:cNvPr id="4" name="Прямоугольник 3"/>
          <p:cNvSpPr/>
          <p:nvPr/>
        </p:nvSpPr>
        <p:spPr>
          <a:xfrm>
            <a:off x="2411760" y="4797152"/>
            <a:ext cx="3308919" cy="369332"/>
          </a:xfrm>
          <a:prstGeom prst="rect">
            <a:avLst/>
          </a:prstGeom>
        </p:spPr>
        <p:txBody>
          <a:bodyPr wrap="none">
            <a:spAutoFit/>
          </a:bodyPr>
          <a:lstStyle/>
          <a:p>
            <a:r>
              <a:rPr lang="en-US" dirty="0"/>
              <a:t>http://aqicn.org/map/world/</a:t>
            </a:r>
            <a:endParaRPr lang="ru-RU" dirty="0"/>
          </a:p>
        </p:txBody>
      </p:sp>
    </p:spTree>
    <p:extLst>
      <p:ext uri="{BB962C8B-B14F-4D97-AF65-F5344CB8AC3E}">
        <p14:creationId xmlns:p14="http://schemas.microsoft.com/office/powerpoint/2010/main" val="1220516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557294" y="5229200"/>
            <a:ext cx="8352928" cy="1152128"/>
          </a:xfrm>
        </p:spPr>
        <p:txBody>
          <a:bodyPr>
            <a:normAutofit fontScale="92500" lnSpcReduction="20000"/>
          </a:bodyPr>
          <a:lstStyle/>
          <a:p>
            <a:endParaRPr lang="en-US" sz="1800" dirty="0" smtClean="0">
              <a:solidFill>
                <a:schemeClr val="tx1"/>
              </a:solidFill>
            </a:endParaRPr>
          </a:p>
          <a:p>
            <a:pPr algn="just"/>
            <a:r>
              <a:rPr lang="ru-RU" sz="1800" dirty="0" smtClean="0">
                <a:solidFill>
                  <a:schemeClr val="tx1"/>
                </a:solidFill>
              </a:rPr>
              <a:t>Новый американский проект </a:t>
            </a:r>
            <a:r>
              <a:rPr lang="en-US" sz="1800" dirty="0">
                <a:solidFill>
                  <a:schemeClr val="tx1"/>
                </a:solidFill>
              </a:rPr>
              <a:t>https://</a:t>
            </a:r>
            <a:r>
              <a:rPr lang="en-US" sz="1800" dirty="0" smtClean="0">
                <a:solidFill>
                  <a:schemeClr val="tx1"/>
                </a:solidFill>
              </a:rPr>
              <a:t>airvisual.com/earth</a:t>
            </a:r>
            <a:r>
              <a:rPr lang="ru-RU" sz="1800" dirty="0" smtClean="0">
                <a:solidFill>
                  <a:schemeClr val="tx1"/>
                </a:solidFill>
              </a:rPr>
              <a:t>  основывается на спутниковых данных, не привязан к городам и потому еще более четко выражает тенденцию сведения атмосферного загрязнения к запыленности.</a:t>
            </a:r>
          </a:p>
          <a:p>
            <a:endParaRPr lang="ru-RU" sz="1800" dirty="0">
              <a:solidFill>
                <a:schemeClr val="tx1"/>
              </a:solidFill>
            </a:endParaRPr>
          </a:p>
        </p:txBody>
      </p:sp>
      <p:sp>
        <p:nvSpPr>
          <p:cNvPr id="3" name="Заголовок 2"/>
          <p:cNvSpPr>
            <a:spLocks noGrp="1"/>
          </p:cNvSpPr>
          <p:nvPr>
            <p:ph type="ctrTitle"/>
          </p:nvPr>
        </p:nvSpPr>
        <p:spPr>
          <a:xfrm>
            <a:off x="539552" y="260648"/>
            <a:ext cx="7175351" cy="4536504"/>
          </a:xfrm>
        </p:spPr>
        <p:txBody>
          <a:bodyPr/>
          <a:lstStyle/>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94" y="188640"/>
            <a:ext cx="8125935" cy="4968552"/>
          </a:xfrm>
          <a:prstGeom prst="rect">
            <a:avLst/>
          </a:prstGeom>
        </p:spPr>
      </p:pic>
    </p:spTree>
    <p:extLst>
      <p:ext uri="{BB962C8B-B14F-4D97-AF65-F5344CB8AC3E}">
        <p14:creationId xmlns:p14="http://schemas.microsoft.com/office/powerpoint/2010/main" val="755790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28" y="1196752"/>
            <a:ext cx="8684922" cy="4713655"/>
          </a:xfrm>
          <a:prstGeom prst="rect">
            <a:avLst/>
          </a:prstGeom>
        </p:spPr>
      </p:pic>
    </p:spTree>
    <p:extLst>
      <p:ext uri="{BB962C8B-B14F-4D97-AF65-F5344CB8AC3E}">
        <p14:creationId xmlns:p14="http://schemas.microsoft.com/office/powerpoint/2010/main" val="377195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19572" y="5013176"/>
            <a:ext cx="7992888" cy="1584175"/>
          </a:xfrm>
        </p:spPr>
        <p:txBody>
          <a:bodyPr>
            <a:normAutofit fontScale="85000" lnSpcReduction="20000"/>
          </a:bodyPr>
          <a:lstStyle/>
          <a:p>
            <a:pPr algn="just"/>
            <a:r>
              <a:rPr lang="ru-RU" b="1" i="1" dirty="0">
                <a:solidFill>
                  <a:schemeClr val="tx1"/>
                </a:solidFill>
              </a:rPr>
              <a:t>Долговременное (осредненное за длительный период) загрязнение воздуха</a:t>
            </a:r>
            <a:r>
              <a:rPr lang="ru-RU" dirty="0">
                <a:solidFill>
                  <a:schemeClr val="tx1"/>
                </a:solidFill>
              </a:rPr>
              <a:t> может быть охарактеризовано по прямым или косвенным данным. Картографирование по прямым данным наблюдений на стационарных постах дает наиболее точную количественную характеристику загрязнения, но степень ее детальности лимитируется малым числом таких постов. В Российской Федерации по состоянию на </a:t>
            </a:r>
            <a:r>
              <a:rPr lang="ru-RU" dirty="0" smtClean="0">
                <a:solidFill>
                  <a:schemeClr val="tx1"/>
                </a:solidFill>
              </a:rPr>
              <a:t>2005 </a:t>
            </a:r>
            <a:r>
              <a:rPr lang="ru-RU" dirty="0">
                <a:solidFill>
                  <a:schemeClr val="tx1"/>
                </a:solidFill>
              </a:rPr>
              <a:t>год такие наблюдения велись на 664 постах в 284 </a:t>
            </a:r>
            <a:r>
              <a:rPr lang="ru-RU" dirty="0" smtClean="0">
                <a:solidFill>
                  <a:schemeClr val="tx1"/>
                </a:solidFill>
              </a:rPr>
              <a:t>городах.</a:t>
            </a:r>
            <a:endParaRPr lang="ru-RU" dirty="0">
              <a:solidFill>
                <a:schemeClr val="tx1"/>
              </a:solidFill>
            </a:endParaRPr>
          </a:p>
        </p:txBody>
      </p:sp>
      <p:pic>
        <p:nvPicPr>
          <p:cNvPr id="1026" name="Picture 2" descr="D:\Users\Sturman\NAUKA\STATYA\атм.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37583"/>
            <a:ext cx="7272808" cy="479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4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76673"/>
            <a:ext cx="3636085" cy="864096"/>
          </a:xfrm>
        </p:spPr>
        <p:txBody>
          <a:bodyPr/>
          <a:lstStyle/>
          <a:p>
            <a:r>
              <a:rPr lang="ru-RU" sz="2000" dirty="0" smtClean="0">
                <a:solidFill>
                  <a:schemeClr val="tx1"/>
                </a:solidFill>
              </a:rPr>
              <a:t>Картографирование по данным наблюдений на постах</a:t>
            </a:r>
            <a:endParaRPr lang="ru-RU" sz="2000" dirty="0">
              <a:solidFill>
                <a:schemeClr val="tx1"/>
              </a:solidFill>
            </a:endParaRPr>
          </a:p>
        </p:txBody>
      </p:sp>
      <p:sp>
        <p:nvSpPr>
          <p:cNvPr id="3" name="Объект 2"/>
          <p:cNvSpPr>
            <a:spLocks noGrp="1"/>
          </p:cNvSpPr>
          <p:nvPr>
            <p:ph idx="1"/>
          </p:nvPr>
        </p:nvSpPr>
        <p:spPr>
          <a:xfrm>
            <a:off x="4716016" y="188640"/>
            <a:ext cx="4176464" cy="6480720"/>
          </a:xfrm>
        </p:spPr>
        <p:txBody>
          <a:bodyPr>
            <a:normAutofit fontScale="55000" lnSpcReduction="20000"/>
          </a:bodyPr>
          <a:lstStyle/>
          <a:p>
            <a:pPr algn="just"/>
            <a:r>
              <a:rPr lang="ru-RU" dirty="0">
                <a:solidFill>
                  <a:schemeClr val="tx1"/>
                </a:solidFill>
              </a:rPr>
              <a:t>Число постов в городах зависит от их населения и объемов промышленных выбросов и составляет от 1 до 10-20. Из-за ограниченности числа постов при картографировании по прямым данным интерполяция выполняется схематично, практически без учета планировочной структуры </a:t>
            </a:r>
            <a:r>
              <a:rPr lang="ru-RU" dirty="0" smtClean="0">
                <a:solidFill>
                  <a:schemeClr val="tx1"/>
                </a:solidFill>
              </a:rPr>
              <a:t>городов. </a:t>
            </a:r>
            <a:r>
              <a:rPr lang="ru-RU" dirty="0">
                <a:solidFill>
                  <a:schemeClr val="tx1"/>
                </a:solidFill>
              </a:rPr>
              <a:t>Необходимо также отметить, что сопоставление характеристик загрязнения по разным постам не всегда бывает корректным вследствие разнообразия условий размещения постов. Посты могут размещаться вблизи предприятий и промышленных зон, на автомагистралях, в жилых и зеленых зонах и т.д., причем количество функциональных зон каждого типа намного превышает число приуроченных к ним постов. Это позволяет решить задачу получения общегородских характеристик, дифференцированных по функциональным зонам, но делает весьма проблематичной возможность интерполяции между постами. Расстояния между постами в городах обычно бывает порядка километров, и функциональные зоны между ними сменяют друг друга неоднократно</a:t>
            </a:r>
            <a:r>
              <a:rPr lang="ru-RU" dirty="0" smtClean="0">
                <a:solidFill>
                  <a:schemeClr val="tx1"/>
                </a:solidFill>
              </a:rPr>
              <a:t>.</a:t>
            </a:r>
          </a:p>
          <a:p>
            <a:pPr algn="just"/>
            <a:r>
              <a:rPr lang="ru-RU" dirty="0">
                <a:solidFill>
                  <a:schemeClr val="tx1"/>
                </a:solidFill>
              </a:rPr>
              <a:t>И</a:t>
            </a:r>
            <a:r>
              <a:rPr lang="ru-RU" dirty="0" smtClean="0">
                <a:solidFill>
                  <a:schemeClr val="tx1"/>
                </a:solidFill>
              </a:rPr>
              <a:t>ндекс загрязнения атмосферы:</a:t>
            </a:r>
          </a:p>
          <a:p>
            <a:r>
              <a:rPr lang="ru-RU" dirty="0">
                <a:solidFill>
                  <a:schemeClr val="tx1"/>
                </a:solidFill>
              </a:rPr>
              <a:t> </a:t>
            </a:r>
            <a:r>
              <a:rPr lang="ru-RU" dirty="0" smtClean="0">
                <a:solidFill>
                  <a:schemeClr val="tx1"/>
                </a:solidFill>
              </a:rPr>
              <a:t>                </a:t>
            </a:r>
            <a:r>
              <a:rPr lang="en-US" dirty="0" smtClean="0">
                <a:solidFill>
                  <a:schemeClr val="tx1"/>
                </a:solidFill>
              </a:rPr>
              <a:t>q</a:t>
            </a:r>
            <a:r>
              <a:rPr lang="ru-RU" baseline="-25000" dirty="0">
                <a:solidFill>
                  <a:schemeClr val="tx1"/>
                </a:solidFill>
              </a:rPr>
              <a:t>ср</a:t>
            </a:r>
            <a:r>
              <a:rPr lang="en-US" dirty="0" err="1">
                <a:solidFill>
                  <a:schemeClr val="tx1"/>
                </a:solidFill>
              </a:rPr>
              <a:t>i</a:t>
            </a:r>
            <a:r>
              <a:rPr lang="ru-RU" dirty="0">
                <a:solidFill>
                  <a:schemeClr val="tx1"/>
                </a:solidFill>
              </a:rPr>
              <a:t>    </a:t>
            </a:r>
            <a:r>
              <a:rPr lang="en-US" dirty="0" err="1" smtClean="0">
                <a:solidFill>
                  <a:schemeClr val="tx1"/>
                </a:solidFill>
              </a:rPr>
              <a:t>k</a:t>
            </a:r>
            <a:r>
              <a:rPr lang="en-US" baseline="-25000" dirty="0" err="1" smtClean="0">
                <a:solidFill>
                  <a:schemeClr val="tx1"/>
                </a:solidFill>
              </a:rPr>
              <a:t>i</a:t>
            </a:r>
            <a:endParaRPr lang="ru-RU" dirty="0">
              <a:solidFill>
                <a:schemeClr val="tx1"/>
              </a:solidFill>
            </a:endParaRPr>
          </a:p>
          <a:p>
            <a:r>
              <a:rPr lang="ru-RU" dirty="0">
                <a:solidFill>
                  <a:schemeClr val="tx1"/>
                </a:solidFill>
              </a:rPr>
              <a:t>ИЗА = </a:t>
            </a:r>
            <a:r>
              <a:rPr lang="ru-RU" b="1" dirty="0">
                <a:solidFill>
                  <a:schemeClr val="tx1"/>
                </a:solidFill>
                <a:sym typeface="Symbol"/>
              </a:rPr>
              <a:t></a:t>
            </a:r>
            <a:r>
              <a:rPr lang="ru-RU" b="1" dirty="0">
                <a:solidFill>
                  <a:schemeClr val="tx1"/>
                </a:solidFill>
              </a:rPr>
              <a:t> </a:t>
            </a:r>
            <a:r>
              <a:rPr lang="ru-RU" dirty="0">
                <a:solidFill>
                  <a:schemeClr val="tx1"/>
                </a:solidFill>
              </a:rPr>
              <a:t>( </a:t>
            </a:r>
            <a:r>
              <a:rPr lang="ru-RU" dirty="0">
                <a:solidFill>
                  <a:schemeClr val="tx1"/>
                </a:solidFill>
                <a:sym typeface="Symbol"/>
              </a:rPr>
              <a:t></a:t>
            </a:r>
            <a:r>
              <a:rPr lang="ru-RU" dirty="0">
                <a:solidFill>
                  <a:schemeClr val="tx1"/>
                </a:solidFill>
              </a:rPr>
              <a:t>), где:</a:t>
            </a:r>
          </a:p>
          <a:p>
            <a:r>
              <a:rPr lang="ru-RU" dirty="0">
                <a:solidFill>
                  <a:schemeClr val="tx1"/>
                </a:solidFill>
              </a:rPr>
              <a:t>        </a:t>
            </a:r>
            <a:r>
              <a:rPr lang="ru-RU" dirty="0" smtClean="0">
                <a:solidFill>
                  <a:schemeClr val="tx1"/>
                </a:solidFill>
              </a:rPr>
              <a:t>        </a:t>
            </a:r>
            <a:r>
              <a:rPr lang="ru-RU" dirty="0" err="1" smtClean="0">
                <a:solidFill>
                  <a:schemeClr val="tx1"/>
                </a:solidFill>
              </a:rPr>
              <a:t>ПДК</a:t>
            </a:r>
            <a:r>
              <a:rPr lang="ru-RU" baseline="-25000" dirty="0" err="1" smtClean="0">
                <a:solidFill>
                  <a:schemeClr val="tx1"/>
                </a:solidFill>
              </a:rPr>
              <a:t>сс</a:t>
            </a:r>
            <a:r>
              <a:rPr lang="en-US" dirty="0" err="1">
                <a:solidFill>
                  <a:schemeClr val="tx1"/>
                </a:solidFill>
              </a:rPr>
              <a:t>i</a:t>
            </a:r>
            <a:endParaRPr lang="ru-RU" dirty="0">
              <a:solidFill>
                <a:schemeClr val="tx1"/>
              </a:solidFill>
            </a:endParaRPr>
          </a:p>
          <a:p>
            <a:r>
              <a:rPr lang="ru-RU" dirty="0">
                <a:solidFill>
                  <a:schemeClr val="tx1"/>
                </a:solidFill>
              </a:rPr>
              <a:t> </a:t>
            </a:r>
          </a:p>
          <a:p>
            <a:pPr algn="just"/>
            <a:r>
              <a:rPr lang="ru-RU" dirty="0" err="1">
                <a:solidFill>
                  <a:schemeClr val="tx1"/>
                </a:solidFill>
              </a:rPr>
              <a:t>q</a:t>
            </a:r>
            <a:r>
              <a:rPr lang="ru-RU" baseline="-25000" dirty="0" err="1">
                <a:solidFill>
                  <a:schemeClr val="tx1"/>
                </a:solidFill>
              </a:rPr>
              <a:t>ср</a:t>
            </a:r>
            <a:r>
              <a:rPr lang="ru-RU" dirty="0" err="1">
                <a:solidFill>
                  <a:schemeClr val="tx1"/>
                </a:solidFill>
              </a:rPr>
              <a:t>i</a:t>
            </a:r>
            <a:r>
              <a:rPr lang="ru-RU" dirty="0">
                <a:solidFill>
                  <a:schemeClr val="tx1"/>
                </a:solidFill>
              </a:rPr>
              <a:t> – среднегодовая концентрация i-</a:t>
            </a:r>
            <a:r>
              <a:rPr lang="ru-RU" dirty="0" err="1">
                <a:solidFill>
                  <a:schemeClr val="tx1"/>
                </a:solidFill>
              </a:rPr>
              <a:t>го</a:t>
            </a:r>
            <a:r>
              <a:rPr lang="ru-RU" dirty="0">
                <a:solidFill>
                  <a:schemeClr val="tx1"/>
                </a:solidFill>
              </a:rPr>
              <a:t> вещества;</a:t>
            </a:r>
          </a:p>
          <a:p>
            <a:pPr algn="just"/>
            <a:r>
              <a:rPr lang="ru-RU" dirty="0" err="1">
                <a:solidFill>
                  <a:schemeClr val="tx1"/>
                </a:solidFill>
              </a:rPr>
              <a:t>ПДК</a:t>
            </a:r>
            <a:r>
              <a:rPr lang="ru-RU" baseline="-25000" dirty="0" err="1">
                <a:solidFill>
                  <a:schemeClr val="tx1"/>
                </a:solidFill>
              </a:rPr>
              <a:t>сс</a:t>
            </a:r>
            <a:r>
              <a:rPr lang="ru-RU" dirty="0" err="1">
                <a:solidFill>
                  <a:schemeClr val="tx1"/>
                </a:solidFill>
              </a:rPr>
              <a:t>i</a:t>
            </a:r>
            <a:r>
              <a:rPr lang="ru-RU" dirty="0">
                <a:solidFill>
                  <a:schemeClr val="tx1"/>
                </a:solidFill>
              </a:rPr>
              <a:t> – среднесуточная предельно допустимая концентрация i-</a:t>
            </a:r>
            <a:r>
              <a:rPr lang="ru-RU" dirty="0" err="1">
                <a:solidFill>
                  <a:schemeClr val="tx1"/>
                </a:solidFill>
              </a:rPr>
              <a:t>го</a:t>
            </a:r>
            <a:r>
              <a:rPr lang="ru-RU" dirty="0">
                <a:solidFill>
                  <a:schemeClr val="tx1"/>
                </a:solidFill>
              </a:rPr>
              <a:t> вещества;</a:t>
            </a:r>
          </a:p>
          <a:p>
            <a:pPr algn="just"/>
            <a:r>
              <a:rPr lang="en-US" dirty="0" err="1">
                <a:solidFill>
                  <a:schemeClr val="tx1"/>
                </a:solidFill>
              </a:rPr>
              <a:t>k</a:t>
            </a:r>
            <a:r>
              <a:rPr lang="en-US" baseline="-25000" dirty="0" err="1">
                <a:solidFill>
                  <a:schemeClr val="tx1"/>
                </a:solidFill>
              </a:rPr>
              <a:t>i</a:t>
            </a:r>
            <a:r>
              <a:rPr lang="en-US" baseline="-25000" dirty="0">
                <a:solidFill>
                  <a:schemeClr val="tx1"/>
                </a:solidFill>
              </a:rPr>
              <a:t> </a:t>
            </a:r>
            <a:r>
              <a:rPr lang="ru-RU" dirty="0">
                <a:solidFill>
                  <a:schemeClr val="tx1"/>
                </a:solidFill>
              </a:rPr>
              <a:t>- безразмерная константа (показатель степени), позволяющая учесть различия в степени опасности отдельных веществ, и принимающая значения: </a:t>
            </a:r>
            <a:r>
              <a:rPr lang="ru-RU" dirty="0" smtClean="0">
                <a:solidFill>
                  <a:schemeClr val="tx1"/>
                </a:solidFill>
              </a:rPr>
              <a:t>1,5 </a:t>
            </a:r>
            <a:r>
              <a:rPr lang="ru-RU" dirty="0">
                <a:solidFill>
                  <a:schemeClr val="tx1"/>
                </a:solidFill>
              </a:rPr>
              <a:t>для веществ 1-го класса опасности; 1,3 для веществ 2-го класса опасности; 1,0 для веществ 3-го класса опасности; 0,9 для веществ 4-го класса </a:t>
            </a:r>
            <a:r>
              <a:rPr lang="ru-RU" dirty="0" smtClean="0">
                <a:solidFill>
                  <a:schemeClr val="tx1"/>
                </a:solidFill>
              </a:rPr>
              <a:t>опасности.</a:t>
            </a:r>
            <a:endParaRPr lang="ru-RU" dirty="0">
              <a:solidFill>
                <a:schemeClr val="tx1"/>
              </a:solidFill>
            </a:endParaRPr>
          </a:p>
        </p:txBody>
      </p:sp>
      <p:pic>
        <p:nvPicPr>
          <p:cNvPr id="6" name="Рисунок 5" descr="Илл"/>
          <p:cNvPicPr/>
          <p:nvPr/>
        </p:nvPicPr>
        <p:blipFill>
          <a:blip r:embed="rId2" cstate="print">
            <a:extLst>
              <a:ext uri="{28A0092B-C50C-407E-A947-70E740481C1C}">
                <a14:useLocalDpi xmlns:a14="http://schemas.microsoft.com/office/drawing/2010/main" val="0"/>
              </a:ext>
            </a:extLst>
          </a:blip>
          <a:srcRect l="5621" t="1370" r="6197" b="3653"/>
          <a:stretch>
            <a:fillRect/>
          </a:stretch>
        </p:blipFill>
        <p:spPr bwMode="auto">
          <a:xfrm>
            <a:off x="539552" y="1340768"/>
            <a:ext cx="4032448" cy="5256584"/>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422510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258493"/>
          </a:xfrm>
        </p:spPr>
        <p:txBody>
          <a:bodyPr/>
          <a:lstStyle/>
          <a:p>
            <a:r>
              <a:rPr lang="ru-RU" sz="2000" dirty="0" smtClean="0">
                <a:solidFill>
                  <a:schemeClr val="tx1"/>
                </a:solidFill>
              </a:rPr>
              <a:t>Картографирование </a:t>
            </a:r>
            <a:r>
              <a:rPr lang="ru-RU" sz="2000" dirty="0">
                <a:solidFill>
                  <a:schemeClr val="tx1"/>
                </a:solidFill>
              </a:rPr>
              <a:t>загрязнения атмосферы при НМУ.</a:t>
            </a:r>
          </a:p>
        </p:txBody>
      </p:sp>
      <p:sp>
        <p:nvSpPr>
          <p:cNvPr id="3" name="Объект 2"/>
          <p:cNvSpPr>
            <a:spLocks noGrp="1"/>
          </p:cNvSpPr>
          <p:nvPr>
            <p:ph idx="1"/>
          </p:nvPr>
        </p:nvSpPr>
        <p:spPr>
          <a:xfrm>
            <a:off x="4593515" y="620688"/>
            <a:ext cx="4017085" cy="5544616"/>
          </a:xfrm>
        </p:spPr>
        <p:txBody>
          <a:bodyPr>
            <a:normAutofit fontScale="62500" lnSpcReduction="20000"/>
          </a:bodyPr>
          <a:lstStyle/>
          <a:p>
            <a:pPr algn="just"/>
            <a:r>
              <a:rPr lang="ru-RU" b="1" i="1" dirty="0">
                <a:solidFill>
                  <a:schemeClr val="tx1"/>
                </a:solidFill>
              </a:rPr>
              <a:t>Кратковременное загрязнение воздуха при неблагоприятных метеоусловиях</a:t>
            </a:r>
            <a:r>
              <a:rPr lang="ru-RU" dirty="0">
                <a:solidFill>
                  <a:schemeClr val="tx1"/>
                </a:solidFill>
              </a:rPr>
              <a:t> контролируется в крупных городах значительно более полно, чем долговременное, т.к. на решение этой задачи направлены </a:t>
            </a:r>
            <a:r>
              <a:rPr lang="ru-RU" dirty="0" err="1">
                <a:solidFill>
                  <a:schemeClr val="tx1"/>
                </a:solidFill>
              </a:rPr>
              <a:t>подфакельные</a:t>
            </a:r>
            <a:r>
              <a:rPr lang="ru-RU" dirty="0">
                <a:solidFill>
                  <a:schemeClr val="tx1"/>
                </a:solidFill>
              </a:rPr>
              <a:t> наблюдения и контроль санитарно-защитных зон предприятий. Обобщение материалов </a:t>
            </a:r>
            <a:r>
              <a:rPr lang="ru-RU" dirty="0" err="1">
                <a:solidFill>
                  <a:schemeClr val="tx1"/>
                </a:solidFill>
              </a:rPr>
              <a:t>подфакельных</a:t>
            </a:r>
            <a:r>
              <a:rPr lang="ru-RU" dirty="0">
                <a:solidFill>
                  <a:schemeClr val="tx1"/>
                </a:solidFill>
              </a:rPr>
              <a:t> и ведомственных наблюдений позволяет охарактеризовать кратковременное загрязнение воздуха при НМУ в крупном масштабе, по прямым данным. При этом важнейшее значение приобретает анализ условий возникновения высоких концентраций </a:t>
            </a:r>
            <a:r>
              <a:rPr lang="ru-RU" dirty="0" smtClean="0">
                <a:solidFill>
                  <a:schemeClr val="tx1"/>
                </a:solidFill>
              </a:rPr>
              <a:t>загрязняющих веществ, </a:t>
            </a:r>
            <a:r>
              <a:rPr lang="ru-RU" dirty="0">
                <a:solidFill>
                  <a:schemeClr val="tx1"/>
                </a:solidFill>
              </a:rPr>
              <a:t>а также картографирование этих концентраций и условий их возникновения.</a:t>
            </a:r>
          </a:p>
          <a:p>
            <a:pPr algn="just"/>
            <a:r>
              <a:rPr lang="ru-RU" dirty="0">
                <a:solidFill>
                  <a:schemeClr val="tx1"/>
                </a:solidFill>
              </a:rPr>
              <a:t>Неблагоприятные для рассеяния выбросов метеоусловия могут формироваться как в городе в целом, под воздействием макрометеорологических процессов, так и на локальных участках вследствие влияния мезо- и микрометеорологических процессов. </a:t>
            </a:r>
            <a:endParaRPr lang="ru-RU" dirty="0" smtClean="0">
              <a:solidFill>
                <a:schemeClr val="tx1"/>
              </a:solidFill>
            </a:endParaRPr>
          </a:p>
          <a:p>
            <a:pPr algn="just"/>
            <a:r>
              <a:rPr lang="ru-RU" dirty="0">
                <a:solidFill>
                  <a:schemeClr val="tx1"/>
                </a:solidFill>
              </a:rPr>
              <a:t>Вычисляются средние значения концентраций отдельных ингредиентов и величины ИЗА для сочетаний направлений и интервалов скоростей ветра (до 2 м/сек, 3-4 м/сек, 5-6 м/сек и т.д.).</a:t>
            </a:r>
          </a:p>
        </p:txBody>
      </p:sp>
      <p:sp>
        <p:nvSpPr>
          <p:cNvPr id="4" name="Текст 3"/>
          <p:cNvSpPr>
            <a:spLocks noGrp="1"/>
          </p:cNvSpPr>
          <p:nvPr>
            <p:ph type="body" sz="half" idx="2"/>
          </p:nvPr>
        </p:nvSpPr>
        <p:spPr>
          <a:xfrm>
            <a:off x="539552" y="256490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060848"/>
            <a:ext cx="3975430" cy="3926904"/>
          </a:xfrm>
          <a:prstGeom prst="rect">
            <a:avLst/>
          </a:prstGeom>
        </p:spPr>
      </p:pic>
    </p:spTree>
    <p:extLst>
      <p:ext uri="{BB962C8B-B14F-4D97-AF65-F5344CB8AC3E}">
        <p14:creationId xmlns:p14="http://schemas.microsoft.com/office/powerpoint/2010/main" val="1817108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365104"/>
            <a:ext cx="8568952" cy="2223120"/>
          </a:xfrm>
        </p:spPr>
        <p:txBody>
          <a:bodyPr/>
          <a:lstStyle/>
          <a:p>
            <a:pPr marL="0" indent="0" algn="just"/>
            <a:r>
              <a:rPr lang="ru-RU" sz="1400" i="1" dirty="0">
                <a:solidFill>
                  <a:schemeClr val="tx1"/>
                </a:solidFill>
                <a:effectLst/>
              </a:rPr>
              <a:t>Картографирование уровней загрязнения атмосферы по расчетным данным. </a:t>
            </a:r>
            <a:r>
              <a:rPr lang="ru-RU" sz="1400" i="1" dirty="0" smtClean="0">
                <a:solidFill>
                  <a:schemeClr val="tx1"/>
                </a:solidFill>
                <a:effectLst/>
              </a:rPr>
              <a:t/>
            </a:r>
            <a:br>
              <a:rPr lang="ru-RU" sz="1400" i="1" dirty="0" smtClean="0">
                <a:solidFill>
                  <a:schemeClr val="tx1"/>
                </a:solidFill>
                <a:effectLst/>
              </a:rPr>
            </a:br>
            <a:r>
              <a:rPr lang="ru-RU" sz="1400" dirty="0">
                <a:solidFill>
                  <a:schemeClr val="tx1"/>
                </a:solidFill>
                <a:effectLst/>
              </a:rPr>
              <a:t>Относительно простые модели позволяют </a:t>
            </a:r>
            <a:r>
              <a:rPr lang="ru-RU" sz="1400" dirty="0" err="1">
                <a:solidFill>
                  <a:schemeClr val="tx1"/>
                </a:solidFill>
                <a:effectLst/>
              </a:rPr>
              <a:t>картировать</a:t>
            </a:r>
            <a:r>
              <a:rPr lang="ru-RU" sz="1400" dirty="0">
                <a:solidFill>
                  <a:schemeClr val="tx1"/>
                </a:solidFill>
                <a:effectLst/>
              </a:rPr>
              <a:t> усредненные в вертикальном разрезе концентрации примесей и обобщающие характеристики для крупных </a:t>
            </a:r>
            <a:r>
              <a:rPr lang="ru-RU" sz="1400" dirty="0" smtClean="0">
                <a:solidFill>
                  <a:schemeClr val="tx1"/>
                </a:solidFill>
                <a:effectLst/>
              </a:rPr>
              <a:t>регионов (слева). </a:t>
            </a:r>
            <a:r>
              <a:rPr lang="ru-RU" sz="1400" dirty="0">
                <a:solidFill>
                  <a:schemeClr val="tx1"/>
                </a:solidFill>
                <a:effectLst/>
              </a:rPr>
              <a:t>Б</a:t>
            </a:r>
            <a:r>
              <a:rPr lang="ru-RU" sz="1400" dirty="0" smtClean="0">
                <a:solidFill>
                  <a:schemeClr val="tx1"/>
                </a:solidFill>
                <a:effectLst/>
              </a:rPr>
              <a:t>олее </a:t>
            </a:r>
            <a:r>
              <a:rPr lang="ru-RU" sz="1400" dirty="0">
                <a:solidFill>
                  <a:schemeClr val="tx1"/>
                </a:solidFill>
                <a:effectLst/>
              </a:rPr>
              <a:t>полные по числу учитываемых параметров расчетные модели, такие как </a:t>
            </a:r>
            <a:r>
              <a:rPr lang="ru-RU" sz="1400" dirty="0" err="1">
                <a:solidFill>
                  <a:schemeClr val="tx1"/>
                </a:solidFill>
                <a:effectLst/>
              </a:rPr>
              <a:t>гидротермодинамическая</a:t>
            </a:r>
            <a:r>
              <a:rPr lang="ru-RU" sz="1400" dirty="0">
                <a:solidFill>
                  <a:schemeClr val="tx1"/>
                </a:solidFill>
                <a:effectLst/>
              </a:rPr>
              <a:t> модель А.С. </a:t>
            </a:r>
            <a:r>
              <a:rPr lang="ru-RU" sz="1400" dirty="0" smtClean="0">
                <a:solidFill>
                  <a:schemeClr val="tx1"/>
                </a:solidFill>
                <a:effectLst/>
              </a:rPr>
              <a:t>Гаврилова, </a:t>
            </a:r>
            <a:r>
              <a:rPr lang="ru-RU" sz="1400" dirty="0">
                <a:solidFill>
                  <a:schemeClr val="tx1"/>
                </a:solidFill>
                <a:effectLst/>
              </a:rPr>
              <a:t>позволяют рассчитывать распределение концентраций примесей в условиях городской застройки, с учетом её влияния на перераспределение направлений и скоростей ветра, формируя в высшей мере детальную </a:t>
            </a:r>
            <a:r>
              <a:rPr lang="ru-RU" sz="1400" dirty="0" smtClean="0">
                <a:solidFill>
                  <a:schemeClr val="tx1"/>
                </a:solidFill>
                <a:effectLst/>
              </a:rPr>
              <a:t>картину (справа).</a:t>
            </a:r>
            <a:endParaRPr lang="ru-RU" sz="1400" b="0" dirty="0">
              <a:solidFill>
                <a:schemeClr val="tx1"/>
              </a:solidFill>
            </a:endParaRP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4084" y="1460440"/>
            <a:ext cx="4316322" cy="2688640"/>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16016" y="1628800"/>
            <a:ext cx="4252502" cy="2057066"/>
          </a:xfrm>
        </p:spPr>
      </p:pic>
    </p:spTree>
    <p:extLst>
      <p:ext uri="{BB962C8B-B14F-4D97-AF65-F5344CB8AC3E}">
        <p14:creationId xmlns:p14="http://schemas.microsoft.com/office/powerpoint/2010/main" val="2143179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3636085" cy="1872208"/>
          </a:xfrm>
        </p:spPr>
        <p:txBody>
          <a:bodyPr/>
          <a:lstStyle/>
          <a:p>
            <a:r>
              <a:rPr lang="ru-RU" sz="2000" dirty="0" smtClean="0">
                <a:solidFill>
                  <a:schemeClr val="tx1"/>
                </a:solidFill>
              </a:rPr>
              <a:t>Косвенное картографирование </a:t>
            </a:r>
            <a:r>
              <a:rPr lang="ru-RU" sz="2000" dirty="0">
                <a:solidFill>
                  <a:schemeClr val="tx1"/>
                </a:solidFill>
              </a:rPr>
              <a:t>загрязнения атмосферы</a:t>
            </a:r>
          </a:p>
        </p:txBody>
      </p:sp>
      <p:sp>
        <p:nvSpPr>
          <p:cNvPr id="3" name="Объект 2"/>
          <p:cNvSpPr>
            <a:spLocks noGrp="1"/>
          </p:cNvSpPr>
          <p:nvPr>
            <p:ph idx="1"/>
          </p:nvPr>
        </p:nvSpPr>
        <p:spPr>
          <a:xfrm>
            <a:off x="4211961" y="260648"/>
            <a:ext cx="4752528" cy="6336704"/>
          </a:xfrm>
        </p:spPr>
        <p:txBody>
          <a:bodyPr>
            <a:normAutofit fontScale="55000" lnSpcReduction="20000"/>
          </a:bodyPr>
          <a:lstStyle/>
          <a:p>
            <a:pPr algn="just"/>
            <a:r>
              <a:rPr lang="ru-RU" dirty="0">
                <a:solidFill>
                  <a:schemeClr val="tx1"/>
                </a:solidFill>
              </a:rPr>
              <a:t>Высокие уровни загрязнения атмосферного воздуха обычно сопровождаются неблагополучным состоянием других компонентов среды (почв, растительности, физической среды), в </a:t>
            </a:r>
            <a:r>
              <a:rPr lang="ru-RU" dirty="0" err="1">
                <a:solidFill>
                  <a:schemeClr val="tx1"/>
                </a:solidFill>
              </a:rPr>
              <a:t>т.ч</a:t>
            </a:r>
            <a:r>
              <a:rPr lang="ru-RU" dirty="0">
                <a:solidFill>
                  <a:schemeClr val="tx1"/>
                </a:solidFill>
              </a:rPr>
              <a:t>. более доступных и удобных для количественных исследований. Поэтому состояние атмосферного воздуха может также оцениваться по состоянию растительности (</a:t>
            </a:r>
            <a:r>
              <a:rPr lang="ru-RU" dirty="0" err="1">
                <a:solidFill>
                  <a:schemeClr val="tx1"/>
                </a:solidFill>
              </a:rPr>
              <a:t>биоиндикация</a:t>
            </a:r>
            <a:r>
              <a:rPr lang="ru-RU" dirty="0">
                <a:solidFill>
                  <a:schemeClr val="tx1"/>
                </a:solidFill>
              </a:rPr>
              <a:t>),  почв, снега, спектральной яркости фотоизображений, электромагнитным полям (</a:t>
            </a:r>
            <a:r>
              <a:rPr lang="ru-RU" dirty="0" err="1">
                <a:solidFill>
                  <a:schemeClr val="tx1"/>
                </a:solidFill>
              </a:rPr>
              <a:t>геоиндикация</a:t>
            </a:r>
            <a:r>
              <a:rPr lang="ru-RU" dirty="0">
                <a:solidFill>
                  <a:schemeClr val="tx1"/>
                </a:solidFill>
              </a:rPr>
              <a:t>). </a:t>
            </a:r>
          </a:p>
          <a:p>
            <a:pPr algn="just"/>
            <a:r>
              <a:rPr lang="ru-RU" dirty="0">
                <a:solidFill>
                  <a:schemeClr val="tx1"/>
                </a:solidFill>
              </a:rPr>
              <a:t>Однако на состояние индикаторных объектов воздействует как общая экологическая обстановка, определяемая прежде всего состоянием воздушной среды, так и специфические особенности самих индикаторных объектов. Поэтому при косвенном картографировании атмосферного загрязнения важно сделать поправку на специфические особенности индикаторов. Однозначных и полностью надежных решений эта задача не имеет</a:t>
            </a:r>
            <a:r>
              <a:rPr lang="ru-RU" dirty="0" smtClean="0">
                <a:solidFill>
                  <a:schemeClr val="tx1"/>
                </a:solidFill>
              </a:rPr>
              <a:t>.</a:t>
            </a:r>
            <a:endParaRPr lang="en-US" dirty="0" smtClean="0">
              <a:solidFill>
                <a:schemeClr val="tx1"/>
              </a:solidFill>
            </a:endParaRPr>
          </a:p>
          <a:p>
            <a:pPr algn="just"/>
            <a:r>
              <a:rPr lang="ru-RU" dirty="0">
                <a:solidFill>
                  <a:schemeClr val="tx1"/>
                </a:solidFill>
              </a:rPr>
              <a:t>При </a:t>
            </a:r>
            <a:r>
              <a:rPr lang="ru-RU" i="1" dirty="0" err="1">
                <a:solidFill>
                  <a:schemeClr val="tx1"/>
                </a:solidFill>
              </a:rPr>
              <a:t>биоиндикации</a:t>
            </a:r>
            <a:r>
              <a:rPr lang="ru-RU" dirty="0">
                <a:solidFill>
                  <a:schemeClr val="tx1"/>
                </a:solidFill>
              </a:rPr>
              <a:t> оценка производится по числу видов и размерам лишайников (</a:t>
            </a:r>
            <a:r>
              <a:rPr lang="ru-RU" dirty="0" err="1">
                <a:solidFill>
                  <a:schemeClr val="tx1"/>
                </a:solidFill>
              </a:rPr>
              <a:t>лихеноиндикация</a:t>
            </a:r>
            <a:r>
              <a:rPr lang="ru-RU" dirty="0">
                <a:solidFill>
                  <a:schemeClr val="tx1"/>
                </a:solidFill>
              </a:rPr>
              <a:t>), степени повреждения листовых пластин (в процентах от площади); степени повреждения хвои (определяется по отношению средней длины опаленной части хвоинок к средней длине иголок) и др. </a:t>
            </a:r>
            <a:endParaRPr lang="en-US" dirty="0" smtClean="0">
              <a:solidFill>
                <a:schemeClr val="tx1"/>
              </a:solidFill>
            </a:endParaRPr>
          </a:p>
          <a:p>
            <a:pPr algn="just"/>
            <a:r>
              <a:rPr lang="ru-RU" dirty="0">
                <a:solidFill>
                  <a:schemeClr val="tx1"/>
                </a:solidFill>
              </a:rPr>
              <a:t>Методы косвенной оценки состояния атмосферного воздуха методами </a:t>
            </a:r>
            <a:r>
              <a:rPr lang="ru-RU" i="1" dirty="0" err="1">
                <a:solidFill>
                  <a:schemeClr val="tx1"/>
                </a:solidFill>
              </a:rPr>
              <a:t>геоиндикации</a:t>
            </a:r>
            <a:r>
              <a:rPr lang="ru-RU" dirty="0">
                <a:solidFill>
                  <a:schemeClr val="tx1"/>
                </a:solidFill>
              </a:rPr>
              <a:t> основываются на установлении зависимостей между состоянием воздуха и других компонентов </a:t>
            </a:r>
            <a:r>
              <a:rPr lang="ru-RU" dirty="0" smtClean="0">
                <a:solidFill>
                  <a:schemeClr val="tx1"/>
                </a:solidFill>
              </a:rPr>
              <a:t>среды.</a:t>
            </a:r>
          </a:p>
          <a:p>
            <a:pPr algn="just"/>
            <a:r>
              <a:rPr lang="ru-RU" dirty="0">
                <a:solidFill>
                  <a:schemeClr val="tx1"/>
                </a:solidFill>
              </a:rPr>
              <a:t>По показателям загрязнения почв может быть оценено состояние воздуха за неопределенно длительный период. По состоянию снега может быть оценено загрязнение за конкретный зимний период, по растительным тканям – за вегетационный.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996952"/>
            <a:ext cx="3962400" cy="3219450"/>
          </a:xfrm>
          <a:prstGeom prst="rect">
            <a:avLst/>
          </a:prstGeom>
        </p:spPr>
      </p:pic>
    </p:spTree>
    <p:extLst>
      <p:ext uri="{BB962C8B-B14F-4D97-AF65-F5344CB8AC3E}">
        <p14:creationId xmlns:p14="http://schemas.microsoft.com/office/powerpoint/2010/main" val="792292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r>
              <a:rPr lang="ru-RU" sz="4000" dirty="0" smtClean="0">
                <a:solidFill>
                  <a:schemeClr val="tx1"/>
                </a:solidFill>
                <a:effectLst/>
              </a:rPr>
              <a:t>4. КАРТОГРАФИРОВАНИЕ ВОДНЫХ ПРОБЛЕМ</a:t>
            </a:r>
            <a:endParaRPr lang="ru-RU" sz="4000" dirty="0">
              <a:solidFill>
                <a:schemeClr val="tx1"/>
              </a:solidFill>
            </a:endParaRPr>
          </a:p>
        </p:txBody>
      </p:sp>
    </p:spTree>
    <p:extLst>
      <p:ext uri="{BB962C8B-B14F-4D97-AF65-F5344CB8AC3E}">
        <p14:creationId xmlns:p14="http://schemas.microsoft.com/office/powerpoint/2010/main" val="35765159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4"/>
            <a:ext cx="3636085" cy="1008113"/>
          </a:xfrm>
        </p:spPr>
        <p:txBody>
          <a:bodyPr/>
          <a:lstStyle/>
          <a:p>
            <a:r>
              <a:rPr lang="ru-RU" sz="2000" dirty="0">
                <a:solidFill>
                  <a:schemeClr val="tx1"/>
                </a:solidFill>
              </a:rPr>
              <a:t>Общие закономерности загрязнения поверхностных вод суши</a:t>
            </a:r>
          </a:p>
        </p:txBody>
      </p:sp>
      <p:sp>
        <p:nvSpPr>
          <p:cNvPr id="3" name="Объект 2"/>
          <p:cNvSpPr>
            <a:spLocks noGrp="1"/>
          </p:cNvSpPr>
          <p:nvPr>
            <p:ph idx="1"/>
          </p:nvPr>
        </p:nvSpPr>
        <p:spPr>
          <a:xfrm>
            <a:off x="4593515" y="548680"/>
            <a:ext cx="4154949" cy="5832648"/>
          </a:xfrm>
        </p:spPr>
        <p:txBody>
          <a:bodyPr>
            <a:noAutofit/>
          </a:bodyPr>
          <a:lstStyle/>
          <a:p>
            <a:pPr algn="just"/>
            <a:r>
              <a:rPr lang="ru-RU" sz="1250" dirty="0">
                <a:solidFill>
                  <a:schemeClr val="tx1"/>
                </a:solidFill>
              </a:rPr>
              <a:t>Загрязнение водных объектов, также как и загрязнение атмосферы, является сложным, многофакторным и весьма динамичным процессом. Концентрации различных загрязняющих веществ, присутствующих в водной среде, характеризуются сложной временной динамикой и зависят от:</a:t>
            </a:r>
          </a:p>
          <a:p>
            <a:pPr algn="just"/>
            <a:r>
              <a:rPr lang="ru-RU" sz="1250" dirty="0">
                <a:solidFill>
                  <a:schemeClr val="tx1"/>
                </a:solidFill>
              </a:rPr>
              <a:t>- интенсивности поступления в водоемы, </a:t>
            </a:r>
          </a:p>
          <a:p>
            <a:pPr algn="just"/>
            <a:r>
              <a:rPr lang="ru-RU" sz="1250" dirty="0">
                <a:solidFill>
                  <a:schemeClr val="tx1"/>
                </a:solidFill>
              </a:rPr>
              <a:t>- скорости процессов самоочищения и осаждения, </a:t>
            </a:r>
          </a:p>
          <a:p>
            <a:pPr algn="just"/>
            <a:r>
              <a:rPr lang="ru-RU" sz="1250" dirty="0">
                <a:solidFill>
                  <a:schemeClr val="tx1"/>
                </a:solidFill>
              </a:rPr>
              <a:t>- объема водной массы, характера и скорости ее движения. </a:t>
            </a:r>
          </a:p>
          <a:p>
            <a:pPr algn="just"/>
            <a:r>
              <a:rPr lang="ru-RU" sz="1250" dirty="0">
                <a:solidFill>
                  <a:schemeClr val="tx1"/>
                </a:solidFill>
              </a:rPr>
              <a:t>Каждый из </a:t>
            </a:r>
            <a:r>
              <a:rPr lang="ru-RU" sz="1250" dirty="0" smtClean="0">
                <a:solidFill>
                  <a:schemeClr val="tx1"/>
                </a:solidFill>
              </a:rPr>
              <a:t>факторов относительно </a:t>
            </a:r>
            <a:r>
              <a:rPr lang="ru-RU" sz="1250" dirty="0">
                <a:solidFill>
                  <a:schemeClr val="tx1"/>
                </a:solidFill>
              </a:rPr>
              <a:t>независим от других и обладает собственной динамикой. Загрязняющие вещества поступают в водоемы со сточными водами от промышленных и сельскохозяйственных предприятий, коммунально-бытовой сферы, с поверхностным стоком за счет смыва с загрязненных территорий, при осаждении из атмосферы, от вторичных химических процессов трансформации </a:t>
            </a:r>
            <a:r>
              <a:rPr lang="ru-RU" sz="1250" dirty="0" err="1">
                <a:solidFill>
                  <a:schemeClr val="tx1"/>
                </a:solidFill>
              </a:rPr>
              <a:t>поллютантов</a:t>
            </a:r>
            <a:r>
              <a:rPr lang="ru-RU" sz="1250" dirty="0">
                <a:solidFill>
                  <a:schemeClr val="tx1"/>
                </a:solidFill>
              </a:rPr>
              <a:t>, от естественных источников. </a:t>
            </a:r>
          </a:p>
          <a:p>
            <a:pPr algn="just"/>
            <a:r>
              <a:rPr lang="ru-RU" sz="1250" dirty="0">
                <a:solidFill>
                  <a:schemeClr val="tx1"/>
                </a:solidFill>
              </a:rPr>
              <a:t>Особенностью процессов загрязнения водных объектов является резкая изменчивость, связанная с возможностью залповых сбросов из </a:t>
            </a:r>
            <a:r>
              <a:rPr lang="ru-RU" sz="1250" dirty="0" smtClean="0">
                <a:solidFill>
                  <a:schemeClr val="tx1"/>
                </a:solidFill>
              </a:rPr>
              <a:t>емкостей-накопителей. </a:t>
            </a:r>
            <a:r>
              <a:rPr lang="ru-RU" sz="1250" dirty="0">
                <a:solidFill>
                  <a:schemeClr val="tx1"/>
                </a:solidFill>
              </a:rPr>
              <a:t>Смыв с загрязненных территорий также крайне неравномерен во времени и происходит при стоке дождевых и талых вод, а также во время паводков. </a:t>
            </a:r>
          </a:p>
        </p:txBody>
      </p:sp>
      <p:sp>
        <p:nvSpPr>
          <p:cNvPr id="4" name="Текст 3"/>
          <p:cNvSpPr>
            <a:spLocks noGrp="1"/>
          </p:cNvSpPr>
          <p:nvPr>
            <p:ph type="body" sz="half" idx="2"/>
          </p:nvPr>
        </p:nvSpPr>
        <p:spPr>
          <a:xfrm>
            <a:off x="755576" y="3140968"/>
            <a:ext cx="2736304" cy="1656184"/>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564904"/>
            <a:ext cx="4320480" cy="2888893"/>
          </a:xfrm>
          <a:prstGeom prst="rect">
            <a:avLst/>
          </a:prstGeom>
        </p:spPr>
      </p:pic>
    </p:spTree>
    <p:extLst>
      <p:ext uri="{BB962C8B-B14F-4D97-AF65-F5344CB8AC3E}">
        <p14:creationId xmlns:p14="http://schemas.microsoft.com/office/powerpoint/2010/main" val="639242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764704"/>
            <a:ext cx="8352928" cy="4708981"/>
          </a:xfrm>
          <a:prstGeom prst="rect">
            <a:avLst/>
          </a:prstGeom>
        </p:spPr>
        <p:txBody>
          <a:bodyPr wrap="square">
            <a:spAutoFit/>
          </a:bodyPr>
          <a:lstStyle/>
          <a:p>
            <a:pPr algn="just"/>
            <a:r>
              <a:rPr lang="ru-RU" sz="2000" b="1" dirty="0" smtClean="0"/>
              <a:t>Прикладные задачи, </a:t>
            </a:r>
            <a:r>
              <a:rPr lang="ru-RU" sz="2000" b="1" dirty="0"/>
              <a:t>требующие картографического обеспечения</a:t>
            </a:r>
            <a:r>
              <a:rPr lang="ru-RU" sz="2000" dirty="0"/>
              <a:t>:</a:t>
            </a:r>
            <a:r>
              <a:rPr lang="ru-RU" sz="2000" b="1" dirty="0"/>
              <a:t> </a:t>
            </a:r>
            <a:endParaRPr lang="ru-RU" sz="2000" dirty="0"/>
          </a:p>
          <a:p>
            <a:pPr algn="just"/>
            <a:r>
              <a:rPr lang="ru-RU" sz="2000" dirty="0"/>
              <a:t>-</a:t>
            </a:r>
            <a:r>
              <a:rPr lang="ru-RU" sz="2000" b="1" dirty="0"/>
              <a:t> </a:t>
            </a:r>
            <a:r>
              <a:rPr lang="ru-RU" sz="2000" dirty="0"/>
              <a:t>научно-исследовательская работа (с подразделениями по компонентам природной среды, методам исследования, территориальным единицам разного иерархического уровня, или в глобальном масштабе); </a:t>
            </a:r>
          </a:p>
          <a:p>
            <a:pPr algn="just"/>
            <a:r>
              <a:rPr lang="ru-RU" sz="2000" dirty="0"/>
              <a:t>- практическая деятельность</a:t>
            </a:r>
            <a:r>
              <a:rPr lang="ru-RU" sz="2000" b="1" dirty="0"/>
              <a:t> </a:t>
            </a:r>
            <a:r>
              <a:rPr lang="ru-RU" sz="2000" dirty="0"/>
              <a:t>по охране атмосферного воздуха, поверхностных и подземных вод, почв и недр, растительности и животного мира, ландшафтов (экосистем) в целом (включая юридические, экономические, технологические, гигиенические аспекты; в локальном, региональном, национальном и международном масштабах);</a:t>
            </a:r>
            <a:r>
              <a:rPr lang="ru-RU" sz="2000" b="1" dirty="0"/>
              <a:t> </a:t>
            </a:r>
            <a:endParaRPr lang="ru-RU" sz="2000" dirty="0"/>
          </a:p>
          <a:p>
            <a:pPr algn="just"/>
            <a:r>
              <a:rPr lang="ru-RU" sz="2000" dirty="0"/>
              <a:t>- экологическое образование и воспитание</a:t>
            </a:r>
            <a:r>
              <a:rPr lang="ru-RU" sz="2000" b="1" dirty="0"/>
              <a:t> </a:t>
            </a:r>
            <a:r>
              <a:rPr lang="ru-RU" sz="2000" dirty="0"/>
              <a:t>(включая преподавание, пропаганду экологических знаний и осуществление прав личности и общества на информацию).</a:t>
            </a:r>
          </a:p>
        </p:txBody>
      </p:sp>
    </p:spTree>
    <p:extLst>
      <p:ext uri="{BB962C8B-B14F-4D97-AF65-F5344CB8AC3E}">
        <p14:creationId xmlns:p14="http://schemas.microsoft.com/office/powerpoint/2010/main" val="470519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8"/>
            <a:ext cx="3636085" cy="936105"/>
          </a:xfrm>
        </p:spPr>
        <p:txBody>
          <a:bodyPr/>
          <a:lstStyle/>
          <a:p>
            <a:r>
              <a:rPr lang="ru-RU" sz="2000" dirty="0">
                <a:solidFill>
                  <a:schemeClr val="tx1"/>
                </a:solidFill>
              </a:rPr>
              <a:t>Картографирование самоочищения поверхностных вод</a:t>
            </a:r>
          </a:p>
        </p:txBody>
      </p:sp>
      <p:sp>
        <p:nvSpPr>
          <p:cNvPr id="3" name="Объект 2"/>
          <p:cNvSpPr>
            <a:spLocks noGrp="1"/>
          </p:cNvSpPr>
          <p:nvPr>
            <p:ph idx="1"/>
          </p:nvPr>
        </p:nvSpPr>
        <p:spPr>
          <a:xfrm>
            <a:off x="5292080" y="548680"/>
            <a:ext cx="3600400" cy="5616624"/>
          </a:xfrm>
        </p:spPr>
        <p:txBody>
          <a:bodyPr>
            <a:normAutofit fontScale="77500" lnSpcReduction="20000"/>
          </a:bodyPr>
          <a:lstStyle/>
          <a:p>
            <a:pPr algn="just"/>
            <a:r>
              <a:rPr lang="ru-RU" b="1" i="1" dirty="0" smtClean="0">
                <a:solidFill>
                  <a:schemeClr val="tx1"/>
                </a:solidFill>
              </a:rPr>
              <a:t>Качественное картографирование условий самоочищения</a:t>
            </a:r>
            <a:r>
              <a:rPr lang="ru-RU" dirty="0" smtClean="0">
                <a:solidFill>
                  <a:schemeClr val="tx1"/>
                </a:solidFill>
              </a:rPr>
              <a:t> включает подразделение водных объектов на ряд категорий по параметрам, определяющим условия самоочищения: </a:t>
            </a:r>
          </a:p>
          <a:p>
            <a:pPr algn="just"/>
            <a:r>
              <a:rPr lang="ru-RU" dirty="0" smtClean="0">
                <a:solidFill>
                  <a:schemeClr val="tx1"/>
                </a:solidFill>
              </a:rPr>
              <a:t>- </a:t>
            </a:r>
            <a:r>
              <a:rPr lang="ru-RU" dirty="0">
                <a:solidFill>
                  <a:schemeClr val="tx1"/>
                </a:solidFill>
              </a:rPr>
              <a:t>интенсивности перемешивания;</a:t>
            </a:r>
          </a:p>
          <a:p>
            <a:pPr algn="just"/>
            <a:r>
              <a:rPr lang="ru-RU" dirty="0">
                <a:solidFill>
                  <a:schemeClr val="tx1"/>
                </a:solidFill>
              </a:rPr>
              <a:t>- температурам воды в летние месяцы;</a:t>
            </a:r>
          </a:p>
          <a:p>
            <a:pPr algn="just"/>
            <a:r>
              <a:rPr lang="ru-RU" dirty="0">
                <a:solidFill>
                  <a:schemeClr val="tx1"/>
                </a:solidFill>
              </a:rPr>
              <a:t>- условиям разбавления загрязняющих веществ.</a:t>
            </a:r>
          </a:p>
          <a:p>
            <a:pPr algn="just"/>
            <a:r>
              <a:rPr lang="ru-RU" b="1" i="1" dirty="0">
                <a:solidFill>
                  <a:schemeClr val="tx1"/>
                </a:solidFill>
              </a:rPr>
              <a:t>Количественное картографирование самоочищения</a:t>
            </a:r>
            <a:r>
              <a:rPr lang="ru-RU" dirty="0">
                <a:solidFill>
                  <a:schemeClr val="tx1"/>
                </a:solidFill>
              </a:rPr>
              <a:t> </a:t>
            </a:r>
            <a:r>
              <a:rPr lang="ru-RU" dirty="0" smtClean="0">
                <a:solidFill>
                  <a:schemeClr val="tx1"/>
                </a:solidFill>
              </a:rPr>
              <a:t>может выполняется </a:t>
            </a:r>
            <a:r>
              <a:rPr lang="ru-RU" dirty="0">
                <a:solidFill>
                  <a:schemeClr val="tx1"/>
                </a:solidFill>
              </a:rPr>
              <a:t>при крупномасштабных </a:t>
            </a:r>
            <a:r>
              <a:rPr lang="ru-RU" dirty="0" smtClean="0">
                <a:solidFill>
                  <a:schemeClr val="tx1"/>
                </a:solidFill>
              </a:rPr>
              <a:t>работах</a:t>
            </a:r>
            <a:r>
              <a:rPr lang="ru-RU" smtClean="0">
                <a:solidFill>
                  <a:schemeClr val="tx1"/>
                </a:solidFill>
              </a:rPr>
              <a:t>, на </a:t>
            </a:r>
            <a:r>
              <a:rPr lang="ru-RU" dirty="0">
                <a:solidFill>
                  <a:schemeClr val="tx1"/>
                </a:solidFill>
              </a:rPr>
              <a:t>основе известных зависимостей скоростей трансформации конкретных веществ от температуры </a:t>
            </a:r>
            <a:r>
              <a:rPr lang="ru-RU" dirty="0" smtClean="0">
                <a:solidFill>
                  <a:schemeClr val="tx1"/>
                </a:solidFill>
              </a:rPr>
              <a:t>среды.</a:t>
            </a:r>
          </a:p>
        </p:txBody>
      </p:sp>
      <p:graphicFrame>
        <p:nvGraphicFramePr>
          <p:cNvPr id="5" name="Таблица 4"/>
          <p:cNvGraphicFramePr>
            <a:graphicFrameLocks noGrp="1"/>
          </p:cNvGraphicFramePr>
          <p:nvPr>
            <p:extLst>
              <p:ext uri="{D42A27DB-BD31-4B8C-83A1-F6EECF244321}">
                <p14:modId xmlns:p14="http://schemas.microsoft.com/office/powerpoint/2010/main" val="625154994"/>
              </p:ext>
            </p:extLst>
          </p:nvPr>
        </p:nvGraphicFramePr>
        <p:xfrm>
          <a:off x="251520" y="3068960"/>
          <a:ext cx="5112568" cy="2487158"/>
        </p:xfrm>
        <a:graphic>
          <a:graphicData uri="http://schemas.openxmlformats.org/drawingml/2006/table">
            <a:tbl>
              <a:tblPr>
                <a:tableStyleId>{5C22544A-7EE6-4342-B048-85BDC9FD1C3A}</a:tableStyleId>
              </a:tblPr>
              <a:tblGrid>
                <a:gridCol w="2428012"/>
                <a:gridCol w="894852"/>
                <a:gridCol w="894852"/>
                <a:gridCol w="894852"/>
              </a:tblGrid>
              <a:tr h="164590">
                <a:tc>
                  <a:txBody>
                    <a:bodyPr/>
                    <a:lstStyle/>
                    <a:p>
                      <a:pPr indent="0" algn="ctr">
                        <a:spcAft>
                          <a:spcPts val="0"/>
                        </a:spcAft>
                      </a:pPr>
                      <a:r>
                        <a:rPr lang="ru-RU" sz="1200" dirty="0">
                          <a:effectLst/>
                        </a:rPr>
                        <a:t>Ингредиенты</a:t>
                      </a:r>
                      <a:endParaRPr lang="ru-RU" sz="1200" dirty="0">
                        <a:effectLst/>
                        <a:latin typeface="Times New Roman"/>
                        <a:ea typeface="Times New Roman"/>
                      </a:endParaRPr>
                    </a:p>
                  </a:txBody>
                  <a:tcPr marL="68580" marR="68580" marT="0" marB="0"/>
                </a:tc>
                <a:tc gridSpan="3">
                  <a:txBody>
                    <a:bodyPr/>
                    <a:lstStyle/>
                    <a:p>
                      <a:pPr indent="0" algn="ctr">
                        <a:spcAft>
                          <a:spcPts val="0"/>
                        </a:spcAft>
                      </a:pPr>
                      <a:r>
                        <a:rPr lang="ru-RU" sz="1200">
                          <a:effectLst/>
                        </a:rPr>
                        <a:t>Температура воды</a:t>
                      </a:r>
                      <a:endParaRPr lang="ru-RU" sz="120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tr>
              <a:tr h="329179">
                <a:tc>
                  <a:txBody>
                    <a:bodyPr/>
                    <a:lstStyle/>
                    <a:p>
                      <a:pPr indent="0" algn="just">
                        <a:spcAft>
                          <a:spcPts val="0"/>
                        </a:spcAft>
                      </a:pPr>
                      <a:r>
                        <a:rPr lang="ru-RU" sz="1200" dirty="0">
                          <a:effectLst/>
                        </a:rPr>
                        <a:t> </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выше 15</a:t>
                      </a:r>
                      <a:r>
                        <a:rPr lang="ru-RU" sz="1200" baseline="30000">
                          <a:effectLst/>
                        </a:rPr>
                        <a:t>о</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10-15</a:t>
                      </a:r>
                      <a:r>
                        <a:rPr lang="ru-RU" sz="1200" baseline="30000">
                          <a:effectLst/>
                        </a:rPr>
                        <a:t>о</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ниже 10</a:t>
                      </a:r>
                      <a:r>
                        <a:rPr lang="ru-RU" sz="1200" baseline="30000">
                          <a:effectLst/>
                        </a:rPr>
                        <a:t>о</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БПК</a:t>
                      </a:r>
                      <a:r>
                        <a:rPr lang="ru-RU" sz="1200" baseline="-25000" dirty="0">
                          <a:effectLst/>
                        </a:rPr>
                        <a:t>5</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0,30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0,20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0,10</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err="1">
                          <a:effectLst/>
                        </a:rPr>
                        <a:t>БПКполн</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0,15</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0,05</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ХПК</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0,20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0,15</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0,10</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a:effectLst/>
                        </a:rPr>
                        <a:t>Азот аммонийный</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0,50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0,30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0,20</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Фенолы</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0,12</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0,08</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0,04</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Нефтепродукты</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0,04</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0,03</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0,01</a:t>
                      </a:r>
                      <a:endParaRPr lang="ru-RU" sz="1200">
                        <a:effectLst/>
                        <a:latin typeface="Times New Roman"/>
                        <a:ea typeface="Times New Roman"/>
                      </a:endParaRPr>
                    </a:p>
                  </a:txBody>
                  <a:tcPr marL="68580" marR="68580" marT="0" marB="0"/>
                </a:tc>
              </a:tr>
              <a:tr h="164590">
                <a:tc>
                  <a:txBody>
                    <a:bodyPr/>
                    <a:lstStyle/>
                    <a:p>
                      <a:pPr indent="0" algn="just">
                        <a:spcAft>
                          <a:spcPts val="0"/>
                        </a:spcAft>
                      </a:pPr>
                      <a:r>
                        <a:rPr lang="ru-RU" sz="1200" dirty="0">
                          <a:effectLst/>
                        </a:rPr>
                        <a:t>СПАВ</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0,15</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0,10</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a:effectLst/>
                        </a:rPr>
                        <a:t>0,05</a:t>
                      </a:r>
                      <a:endParaRPr lang="ru-RU" sz="1200">
                        <a:effectLst/>
                        <a:latin typeface="Times New Roman"/>
                        <a:ea typeface="Times New Roman"/>
                      </a:endParaRPr>
                    </a:p>
                  </a:txBody>
                  <a:tcPr marL="68580" marR="68580" marT="0" marB="0"/>
                </a:tc>
              </a:tr>
              <a:tr h="329179">
                <a:tc>
                  <a:txBody>
                    <a:bodyPr/>
                    <a:lstStyle/>
                    <a:p>
                      <a:pPr indent="0" algn="just">
                        <a:spcAft>
                          <a:spcPts val="0"/>
                        </a:spcAft>
                      </a:pPr>
                      <a:r>
                        <a:rPr lang="ru-RU" sz="1200" dirty="0">
                          <a:effectLst/>
                        </a:rPr>
                        <a:t>Пестициды фосфорорганические</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a:effectLst/>
                        </a:rPr>
                        <a:t>0,08</a:t>
                      </a:r>
                      <a:endParaRPr lang="ru-RU" sz="1200">
                        <a:effectLst/>
                        <a:latin typeface="Times New Roman"/>
                        <a:ea typeface="Times New Roman"/>
                      </a:endParaRPr>
                    </a:p>
                  </a:txBody>
                  <a:tcPr marL="68580" marR="68580" marT="0" marB="0"/>
                </a:tc>
                <a:tc>
                  <a:txBody>
                    <a:bodyPr/>
                    <a:lstStyle/>
                    <a:p>
                      <a:pPr indent="0" algn="ctr">
                        <a:spcAft>
                          <a:spcPts val="0"/>
                        </a:spcAft>
                      </a:pPr>
                      <a:r>
                        <a:rPr lang="ru-RU" sz="1200" dirty="0">
                          <a:effectLst/>
                        </a:rPr>
                        <a:t>0,06</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dirty="0">
                          <a:effectLst/>
                        </a:rPr>
                        <a:t>0,04</a:t>
                      </a:r>
                      <a:endParaRPr lang="ru-RU" sz="1200" dirty="0">
                        <a:effectLst/>
                        <a:latin typeface="Times New Roman"/>
                        <a:ea typeface="Times New Roman"/>
                      </a:endParaRPr>
                    </a:p>
                  </a:txBody>
                  <a:tcPr marL="68580" marR="68580" marT="0" marB="0"/>
                </a:tc>
              </a:tr>
              <a:tr h="329179">
                <a:tc>
                  <a:txBody>
                    <a:bodyPr/>
                    <a:lstStyle/>
                    <a:p>
                      <a:pPr indent="0" algn="just">
                        <a:spcAft>
                          <a:spcPts val="0"/>
                        </a:spcAft>
                      </a:pPr>
                      <a:r>
                        <a:rPr lang="ru-RU" sz="1200" dirty="0">
                          <a:effectLst/>
                        </a:rPr>
                        <a:t>Пестициды хлорорганические</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dirty="0">
                          <a:effectLst/>
                        </a:rPr>
                        <a:t>0,02</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dirty="0">
                          <a:effectLst/>
                        </a:rPr>
                        <a:t>0,01</a:t>
                      </a:r>
                      <a:endParaRPr lang="ru-RU" sz="1200" dirty="0">
                        <a:effectLst/>
                        <a:latin typeface="Times New Roman"/>
                        <a:ea typeface="Times New Roman"/>
                      </a:endParaRPr>
                    </a:p>
                  </a:txBody>
                  <a:tcPr marL="68580" marR="68580" marT="0" marB="0"/>
                </a:tc>
                <a:tc>
                  <a:txBody>
                    <a:bodyPr/>
                    <a:lstStyle/>
                    <a:p>
                      <a:pPr indent="0" algn="ctr">
                        <a:spcAft>
                          <a:spcPts val="0"/>
                        </a:spcAft>
                      </a:pPr>
                      <a:r>
                        <a:rPr lang="ru-RU" sz="1200" dirty="0">
                          <a:effectLst/>
                        </a:rPr>
                        <a:t>0,01</a:t>
                      </a:r>
                      <a:endParaRPr lang="ru-RU" sz="1200" dirty="0">
                        <a:effectLst/>
                        <a:latin typeface="Times New Roman"/>
                        <a:ea typeface="Times New Roman"/>
                      </a:endParaRPr>
                    </a:p>
                  </a:txBody>
                  <a:tcPr marL="68580" marR="68580" marT="0" marB="0"/>
                </a:tc>
              </a:tr>
            </a:tbl>
          </a:graphicData>
        </a:graphic>
      </p:graphicFrame>
      <p:sp>
        <p:nvSpPr>
          <p:cNvPr id="7" name="Прямоугольник 6"/>
          <p:cNvSpPr/>
          <p:nvPr/>
        </p:nvSpPr>
        <p:spPr>
          <a:xfrm>
            <a:off x="214258" y="2450505"/>
            <a:ext cx="5184576" cy="461665"/>
          </a:xfrm>
          <a:prstGeom prst="rect">
            <a:avLst/>
          </a:prstGeom>
        </p:spPr>
        <p:txBody>
          <a:bodyPr wrap="square">
            <a:spAutoFit/>
          </a:bodyPr>
          <a:lstStyle/>
          <a:p>
            <a:r>
              <a:rPr lang="ru-RU" sz="1200" dirty="0">
                <a:solidFill>
                  <a:prstClr val="black"/>
                </a:solidFill>
                <a:latin typeface="Arial" pitchFamily="34" charset="0"/>
                <a:ea typeface="Times New Roman" pitchFamily="18" charset="0"/>
                <a:cs typeface="Arial" pitchFamily="34" charset="0"/>
              </a:rPr>
              <a:t>Ориентировочные коэффициенты скорости самоочищения от загрязняющих веществ при разных температурах </a:t>
            </a:r>
            <a:endParaRPr lang="ru-RU" dirty="0"/>
          </a:p>
        </p:txBody>
      </p:sp>
    </p:spTree>
    <p:extLst>
      <p:ext uri="{BB962C8B-B14F-4D97-AF65-F5344CB8AC3E}">
        <p14:creationId xmlns:p14="http://schemas.microsoft.com/office/powerpoint/2010/main" val="2822899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8136904" cy="432047"/>
          </a:xfrm>
        </p:spPr>
        <p:txBody>
          <a:bodyPr/>
          <a:lstStyle/>
          <a:p>
            <a:r>
              <a:rPr lang="ru-RU" sz="2000" i="1" dirty="0">
                <a:solidFill>
                  <a:schemeClr val="tx1"/>
                </a:solidFill>
              </a:rPr>
              <a:t>Качественное картографирование условий самоочищения</a:t>
            </a:r>
            <a:endParaRPr lang="ru-RU" sz="20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64704"/>
            <a:ext cx="8598499" cy="5184576"/>
          </a:xfrm>
          <a:prstGeom prst="rect">
            <a:avLst/>
          </a:prstGeom>
        </p:spPr>
      </p:pic>
    </p:spTree>
    <p:extLst>
      <p:ext uri="{BB962C8B-B14F-4D97-AF65-F5344CB8AC3E}">
        <p14:creationId xmlns:p14="http://schemas.microsoft.com/office/powerpoint/2010/main" val="43889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91576" y="5373216"/>
            <a:ext cx="8500903" cy="882119"/>
          </a:xfrm>
        </p:spPr>
        <p:txBody>
          <a:bodyPr>
            <a:normAutofit/>
          </a:bodyPr>
          <a:lstStyle/>
          <a:p>
            <a:r>
              <a:rPr lang="ru-RU" sz="1600" dirty="0" smtClean="0">
                <a:solidFill>
                  <a:schemeClr val="tx1"/>
                </a:solidFill>
              </a:rPr>
              <a:t>Расчет концентраций загрязняющих веществ в водных объектов картографической формы не имеет</a:t>
            </a:r>
            <a:endParaRPr lang="ru-RU" sz="1600" dirty="0">
              <a:solidFill>
                <a:schemeClr val="tx1"/>
              </a:solidFill>
            </a:endParaRPr>
          </a:p>
        </p:txBody>
      </p:sp>
      <p:sp>
        <p:nvSpPr>
          <p:cNvPr id="3" name="Заголовок 2"/>
          <p:cNvSpPr>
            <a:spLocks noGrp="1"/>
          </p:cNvSpPr>
          <p:nvPr>
            <p:ph type="ctrTitle"/>
          </p:nvPr>
        </p:nvSpPr>
        <p:spPr>
          <a:xfrm>
            <a:off x="539552" y="404664"/>
            <a:ext cx="7175351" cy="1793167"/>
          </a:xfrm>
        </p:spPr>
        <p:txBody>
          <a:bodyPr/>
          <a:lstStyle/>
          <a:p>
            <a:endParaRPr lang="ru-RU" dirty="0"/>
          </a:p>
        </p:txBody>
      </p:sp>
      <p:pic>
        <p:nvPicPr>
          <p:cNvPr id="4" name="Picture 2" descr="газ-д 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77" y="260648"/>
            <a:ext cx="8172400" cy="487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369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3636085" cy="1080120"/>
          </a:xfrm>
        </p:spPr>
        <p:txBody>
          <a:bodyPr/>
          <a:lstStyle/>
          <a:p>
            <a:r>
              <a:rPr lang="ru-RU" sz="2000" dirty="0" smtClean="0">
                <a:solidFill>
                  <a:schemeClr val="tx1"/>
                </a:solidFill>
              </a:rPr>
              <a:t>Картографирование источников загрязнения </a:t>
            </a:r>
            <a:r>
              <a:rPr lang="ru-RU" sz="2000" dirty="0">
                <a:solidFill>
                  <a:schemeClr val="tx1"/>
                </a:solidFill>
              </a:rPr>
              <a:t>поверхностных </a:t>
            </a:r>
            <a:r>
              <a:rPr lang="ru-RU" sz="2000" dirty="0" smtClean="0">
                <a:solidFill>
                  <a:schemeClr val="tx1"/>
                </a:solidFill>
              </a:rPr>
              <a:t>вод</a:t>
            </a:r>
            <a:endParaRPr lang="ru-RU" sz="2000" dirty="0">
              <a:solidFill>
                <a:schemeClr val="tx1"/>
              </a:solidFill>
            </a:endParaRPr>
          </a:p>
        </p:txBody>
      </p:sp>
      <p:sp>
        <p:nvSpPr>
          <p:cNvPr id="4" name="Текст 3"/>
          <p:cNvSpPr>
            <a:spLocks noGrp="1"/>
          </p:cNvSpPr>
          <p:nvPr>
            <p:ph type="body" sz="half" idx="2"/>
          </p:nvPr>
        </p:nvSpPr>
        <p:spPr>
          <a:xfrm>
            <a:off x="611560" y="3645024"/>
            <a:ext cx="3240360" cy="2139518"/>
          </a:xfrm>
        </p:spPr>
        <p:txBody>
          <a:bodyPr/>
          <a:lstStyle/>
          <a:p>
            <a:r>
              <a:rPr lang="ru-RU" dirty="0" smtClean="0">
                <a:solidFill>
                  <a:schemeClr val="tx1"/>
                </a:solidFill>
              </a:rPr>
              <a:t>Объем и структура сбросов по районам Московской области</a:t>
            </a:r>
            <a:r>
              <a:rPr lang="ru-RU" dirty="0" smtClean="0"/>
              <a:t>.</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3888" y="1268760"/>
            <a:ext cx="5280647" cy="4935135"/>
          </a:xfrm>
        </p:spPr>
      </p:pic>
    </p:spTree>
    <p:extLst>
      <p:ext uri="{BB962C8B-B14F-4D97-AF65-F5344CB8AC3E}">
        <p14:creationId xmlns:p14="http://schemas.microsoft.com/office/powerpoint/2010/main" val="4265924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7"/>
            <a:ext cx="3636085" cy="864096"/>
          </a:xfrm>
        </p:spPr>
        <p:txBody>
          <a:bodyPr/>
          <a:lstStyle/>
          <a:p>
            <a:r>
              <a:rPr lang="ru-RU" sz="2000" dirty="0">
                <a:solidFill>
                  <a:schemeClr val="tx1"/>
                </a:solidFill>
              </a:rPr>
              <a:t>Показатели экологического состояния водоемов</a:t>
            </a:r>
          </a:p>
        </p:txBody>
      </p:sp>
      <p:sp>
        <p:nvSpPr>
          <p:cNvPr id="3" name="Объект 2"/>
          <p:cNvSpPr>
            <a:spLocks noGrp="1"/>
          </p:cNvSpPr>
          <p:nvPr>
            <p:ph idx="1"/>
          </p:nvPr>
        </p:nvSpPr>
        <p:spPr>
          <a:xfrm>
            <a:off x="4932040" y="476672"/>
            <a:ext cx="3960440" cy="5832648"/>
          </a:xfrm>
        </p:spPr>
        <p:txBody>
          <a:bodyPr>
            <a:normAutofit fontScale="70000" lnSpcReduction="20000"/>
          </a:bodyPr>
          <a:lstStyle/>
          <a:p>
            <a:pPr algn="just"/>
            <a:r>
              <a:rPr lang="ru-RU" dirty="0" smtClean="0">
                <a:solidFill>
                  <a:schemeClr val="tx1"/>
                </a:solidFill>
              </a:rPr>
              <a:t>Для </a:t>
            </a:r>
            <a:r>
              <a:rPr lang="ru-RU" dirty="0">
                <a:solidFill>
                  <a:schemeClr val="tx1"/>
                </a:solidFill>
              </a:rPr>
              <a:t>водоемов, используемых в </a:t>
            </a:r>
            <a:r>
              <a:rPr lang="ru-RU" dirty="0" err="1">
                <a:solidFill>
                  <a:schemeClr val="tx1"/>
                </a:solidFill>
              </a:rPr>
              <a:t>рыбохозяйственных</a:t>
            </a:r>
            <a:r>
              <a:rPr lang="ru-RU" dirty="0">
                <a:solidFill>
                  <a:schemeClr val="tx1"/>
                </a:solidFill>
              </a:rPr>
              <a:t> целях, установлено 11 основных показателей состава и свойств воды (</a:t>
            </a:r>
            <a:r>
              <a:rPr lang="ru-RU" i="1" dirty="0">
                <a:solidFill>
                  <a:schemeClr val="tx1"/>
                </a:solidFill>
              </a:rPr>
              <a:t>содержание взвешенных веществ, плавающие примеси, запахи и привкусы, окраска, температура, рН, минерализация, растворенный кислород, биохимическое потребление кислорода, токсичность воды по тест-объектам, содержание химических веществ</a:t>
            </a:r>
            <a:r>
              <a:rPr lang="ru-RU" dirty="0">
                <a:solidFill>
                  <a:schemeClr val="tx1"/>
                </a:solidFill>
              </a:rPr>
              <a:t>), в </a:t>
            </a:r>
            <a:r>
              <a:rPr lang="ru-RU" dirty="0" err="1">
                <a:solidFill>
                  <a:schemeClr val="tx1"/>
                </a:solidFill>
              </a:rPr>
              <a:t>т.ч</a:t>
            </a:r>
            <a:r>
              <a:rPr lang="ru-RU" dirty="0">
                <a:solidFill>
                  <a:schemeClr val="tx1"/>
                </a:solidFill>
              </a:rPr>
              <a:t>. ПДК для 1204 веществ.</a:t>
            </a:r>
          </a:p>
          <a:p>
            <a:pPr algn="just"/>
            <a:r>
              <a:rPr lang="ru-RU" dirty="0" smtClean="0">
                <a:solidFill>
                  <a:schemeClr val="tx1"/>
                </a:solidFill>
              </a:rPr>
              <a:t>Для водоемов, используемых в хозяйственно-питьевых и рекреационных целях, установлено 14 основных показателей состава и свойств воды (</a:t>
            </a:r>
            <a:r>
              <a:rPr lang="ru-RU" i="1" dirty="0" smtClean="0">
                <a:solidFill>
                  <a:schemeClr val="tx1"/>
                </a:solidFill>
              </a:rPr>
              <a:t>содержание взвешенных веществ, плавающие примеси, запахи и привкусы, окраска, температура, рН, общее солесодержание, растворенный кислород, биохимическое потребление кислорода, химическое потребление кислорода, содержание возбудителей заболеваний, содержание </a:t>
            </a:r>
            <a:r>
              <a:rPr lang="ru-RU" i="1" dirty="0" err="1" smtClean="0">
                <a:solidFill>
                  <a:schemeClr val="tx1"/>
                </a:solidFill>
              </a:rPr>
              <a:t>лактозоположительных</a:t>
            </a:r>
            <a:r>
              <a:rPr lang="ru-RU" i="1" dirty="0" smtClean="0">
                <a:solidFill>
                  <a:schemeClr val="tx1"/>
                </a:solidFill>
              </a:rPr>
              <a:t> кишечных палочек, содержание </a:t>
            </a:r>
            <a:r>
              <a:rPr lang="ru-RU" i="1" dirty="0" err="1" smtClean="0">
                <a:solidFill>
                  <a:schemeClr val="tx1"/>
                </a:solidFill>
              </a:rPr>
              <a:t>колифагов</a:t>
            </a:r>
            <a:r>
              <a:rPr lang="ru-RU" i="1" dirty="0" smtClean="0">
                <a:solidFill>
                  <a:schemeClr val="tx1"/>
                </a:solidFill>
              </a:rPr>
              <a:t>, содержание токсичных веществ), в </a:t>
            </a:r>
            <a:r>
              <a:rPr lang="ru-RU" i="1" dirty="0" err="1" smtClean="0">
                <a:solidFill>
                  <a:schemeClr val="tx1"/>
                </a:solidFill>
              </a:rPr>
              <a:t>т.ч</a:t>
            </a:r>
            <a:r>
              <a:rPr lang="ru-RU" i="1" dirty="0" smtClean="0">
                <a:solidFill>
                  <a:schemeClr val="tx1"/>
                </a:solidFill>
              </a:rPr>
              <a:t>. ПДК для 420 веществ</a:t>
            </a:r>
            <a:r>
              <a:rPr lang="ru-RU" dirty="0" smtClean="0">
                <a:solidFill>
                  <a:schemeClr val="tx1"/>
                </a:solidFill>
              </a:rPr>
              <a:t>. </a:t>
            </a:r>
          </a:p>
          <a:p>
            <a:endParaRPr lang="ru-RU" dirty="0"/>
          </a:p>
        </p:txBody>
      </p:sp>
      <p:sp>
        <p:nvSpPr>
          <p:cNvPr id="4" name="Текст 3"/>
          <p:cNvSpPr>
            <a:spLocks noGrp="1"/>
          </p:cNvSpPr>
          <p:nvPr>
            <p:ph type="body" sz="half" idx="2"/>
          </p:nvPr>
        </p:nvSpPr>
        <p:spPr>
          <a:xfrm>
            <a:off x="539552" y="2564904"/>
            <a:ext cx="4176464" cy="2571566"/>
          </a:xfrm>
        </p:spPr>
        <p:txBody>
          <a:bodyPr>
            <a:normAutofit lnSpcReduction="10000"/>
          </a:bodyPr>
          <a:lstStyle/>
          <a:p>
            <a:pPr algn="just"/>
            <a:r>
              <a:rPr lang="ru-RU" dirty="0">
                <a:solidFill>
                  <a:schemeClr val="tx1"/>
                </a:solidFill>
              </a:rPr>
              <a:t>Виды ПДК:</a:t>
            </a:r>
          </a:p>
          <a:p>
            <a:pPr algn="just"/>
            <a:r>
              <a:rPr lang="ru-RU" b="1" i="1" dirty="0" err="1">
                <a:solidFill>
                  <a:schemeClr val="tx1"/>
                </a:solidFill>
              </a:rPr>
              <a:t>ПДКв</a:t>
            </a:r>
            <a:r>
              <a:rPr lang="ru-RU" dirty="0">
                <a:solidFill>
                  <a:schemeClr val="tx1"/>
                </a:solidFill>
              </a:rPr>
              <a:t> </a:t>
            </a:r>
            <a:r>
              <a:rPr lang="ru-RU" dirty="0">
                <a:solidFill>
                  <a:schemeClr val="tx1"/>
                </a:solidFill>
                <a:sym typeface="Times New Roman"/>
              </a:rPr>
              <a:t>-</a:t>
            </a:r>
            <a:r>
              <a:rPr lang="ru-RU" dirty="0">
                <a:solidFill>
                  <a:schemeClr val="tx1"/>
                </a:solidFill>
              </a:rPr>
              <a:t> предельно допустимая концентрация, которая не должна оказывать прямого или косвенного влияния на организм человека в течение всей жизни и на здоровье последующих поколений, а также не должна ухудшать гигиенические условия водопользования,</a:t>
            </a:r>
          </a:p>
          <a:p>
            <a:pPr algn="just"/>
            <a:r>
              <a:rPr lang="ru-RU" b="1" i="1" dirty="0" err="1">
                <a:solidFill>
                  <a:schemeClr val="tx1"/>
                </a:solidFill>
              </a:rPr>
              <a:t>ПДКрх</a:t>
            </a:r>
            <a:r>
              <a:rPr lang="ru-RU" dirty="0">
                <a:solidFill>
                  <a:schemeClr val="tx1"/>
                </a:solidFill>
              </a:rPr>
              <a:t> </a:t>
            </a:r>
            <a:r>
              <a:rPr lang="ru-RU" dirty="0">
                <a:solidFill>
                  <a:schemeClr val="tx1"/>
                </a:solidFill>
                <a:sym typeface="Times New Roman"/>
              </a:rPr>
              <a:t>-</a:t>
            </a:r>
            <a:r>
              <a:rPr lang="ru-RU" dirty="0">
                <a:solidFill>
                  <a:schemeClr val="tx1"/>
                </a:solidFill>
              </a:rPr>
              <a:t> предельно допустимая концентрация вещества в воде водоема, используемого для </a:t>
            </a:r>
            <a:r>
              <a:rPr lang="ru-RU" dirty="0" err="1">
                <a:solidFill>
                  <a:schemeClr val="tx1"/>
                </a:solidFill>
              </a:rPr>
              <a:t>рыбохозяйственных</a:t>
            </a:r>
            <a:r>
              <a:rPr lang="ru-RU" dirty="0">
                <a:solidFill>
                  <a:schemeClr val="tx1"/>
                </a:solidFill>
              </a:rPr>
              <a:t> целей. </a:t>
            </a:r>
          </a:p>
          <a:p>
            <a:endParaRPr lang="ru-RU" dirty="0"/>
          </a:p>
        </p:txBody>
      </p:sp>
    </p:spTree>
    <p:extLst>
      <p:ext uri="{BB962C8B-B14F-4D97-AF65-F5344CB8AC3E}">
        <p14:creationId xmlns:p14="http://schemas.microsoft.com/office/powerpoint/2010/main" val="3840362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3636085" cy="1224137"/>
          </a:xfrm>
        </p:spPr>
        <p:txBody>
          <a:bodyPr/>
          <a:lstStyle/>
          <a:p>
            <a:r>
              <a:rPr lang="ru-RU" sz="2000" dirty="0">
                <a:solidFill>
                  <a:schemeClr val="tx1"/>
                </a:solidFill>
              </a:rPr>
              <a:t>Показатели экологического состояния </a:t>
            </a:r>
            <a:r>
              <a:rPr lang="ru-RU" sz="2000" dirty="0" smtClean="0">
                <a:solidFill>
                  <a:schemeClr val="tx1"/>
                </a:solidFill>
              </a:rPr>
              <a:t>водоемов (продолжение)</a:t>
            </a:r>
            <a:endParaRPr lang="ru-RU" sz="2000" dirty="0">
              <a:solidFill>
                <a:schemeClr val="tx1"/>
              </a:solidFill>
            </a:endParaRPr>
          </a:p>
        </p:txBody>
      </p:sp>
      <p:sp>
        <p:nvSpPr>
          <p:cNvPr id="3" name="Объект 2"/>
          <p:cNvSpPr>
            <a:spLocks noGrp="1"/>
          </p:cNvSpPr>
          <p:nvPr>
            <p:ph idx="1"/>
          </p:nvPr>
        </p:nvSpPr>
        <p:spPr>
          <a:xfrm>
            <a:off x="4593515" y="548680"/>
            <a:ext cx="4017085" cy="5688632"/>
          </a:xfrm>
        </p:spPr>
        <p:txBody>
          <a:bodyPr>
            <a:noAutofit/>
          </a:bodyPr>
          <a:lstStyle/>
          <a:p>
            <a:pPr algn="just"/>
            <a:r>
              <a:rPr lang="ru-RU" sz="1300" dirty="0">
                <a:solidFill>
                  <a:schemeClr val="tx1"/>
                </a:solidFill>
              </a:rPr>
              <a:t>Мониторинг загрязнения поверхностных вод ведется с помощью стационарных постов. Периодичность отбора проб и состав контролируемых ингредиентов определяются в зависимости от категории поста, согласно ГОСТ </a:t>
            </a:r>
            <a:r>
              <a:rPr lang="ru-RU" sz="1300" dirty="0" smtClean="0">
                <a:solidFill>
                  <a:schemeClr val="tx1"/>
                </a:solidFill>
              </a:rPr>
              <a:t>17.1.3.07-82. </a:t>
            </a:r>
            <a:r>
              <a:rPr lang="ru-RU" sz="1300" dirty="0">
                <a:solidFill>
                  <a:schemeClr val="tx1"/>
                </a:solidFill>
              </a:rPr>
              <a:t>Обязательная программа, реализуемая на постах всех 4 категорий, включает: </a:t>
            </a:r>
          </a:p>
          <a:p>
            <a:pPr algn="just"/>
            <a:r>
              <a:rPr lang="ru-RU" sz="1300" dirty="0">
                <a:solidFill>
                  <a:schemeClr val="tx1"/>
                </a:solidFill>
              </a:rPr>
              <a:t>- визуальные наблюдения (гибель рыбы и других организмов, появление посторонних окрасок, запаха, пены, пленок и т.п.); </a:t>
            </a:r>
          </a:p>
          <a:p>
            <a:pPr algn="just"/>
            <a:r>
              <a:rPr lang="ru-RU" sz="1300" dirty="0">
                <a:solidFill>
                  <a:schemeClr val="tx1"/>
                </a:solidFill>
              </a:rPr>
              <a:t>- гидрологические измерения (уровень и расход воды, скорость течения, температура воды, цветность, прозрачность, мутность);</a:t>
            </a:r>
          </a:p>
          <a:p>
            <a:pPr algn="just"/>
            <a:r>
              <a:rPr lang="ru-RU" sz="1300" dirty="0">
                <a:solidFill>
                  <a:schemeClr val="tx1"/>
                </a:solidFill>
              </a:rPr>
              <a:t>- гидрохимические определения (</a:t>
            </a:r>
            <a:r>
              <a:rPr lang="en-US" sz="1300" dirty="0">
                <a:solidFill>
                  <a:schemeClr val="tx1"/>
                </a:solidFill>
              </a:rPr>
              <a:t>pH</a:t>
            </a:r>
            <a:r>
              <a:rPr lang="ru-RU" sz="1300" dirty="0">
                <a:solidFill>
                  <a:schemeClr val="tx1"/>
                </a:solidFill>
              </a:rPr>
              <a:t>, </a:t>
            </a:r>
            <a:r>
              <a:rPr lang="en-US" sz="1300" dirty="0">
                <a:solidFill>
                  <a:schemeClr val="tx1"/>
                </a:solidFill>
              </a:rPr>
              <a:t>Eh</a:t>
            </a:r>
            <a:r>
              <a:rPr lang="ru-RU" sz="1300" dirty="0">
                <a:solidFill>
                  <a:schemeClr val="tx1"/>
                </a:solidFill>
              </a:rPr>
              <a:t>, ХПК, БПК</a:t>
            </a:r>
            <a:r>
              <a:rPr lang="ru-RU" sz="1300" baseline="-25000" dirty="0">
                <a:solidFill>
                  <a:schemeClr val="tx1"/>
                </a:solidFill>
              </a:rPr>
              <a:t>5</a:t>
            </a:r>
            <a:r>
              <a:rPr lang="ru-RU" sz="1300" dirty="0">
                <a:solidFill>
                  <a:schemeClr val="tx1"/>
                </a:solidFill>
              </a:rPr>
              <a:t>, минерализация, содержание кислорода и углекислого газа, главных ионов, биогенных веществ, основных </a:t>
            </a:r>
            <a:r>
              <a:rPr lang="ru-RU" sz="1300" dirty="0" err="1">
                <a:solidFill>
                  <a:schemeClr val="tx1"/>
                </a:solidFill>
              </a:rPr>
              <a:t>поллютантов</a:t>
            </a:r>
            <a:r>
              <a:rPr lang="ru-RU" sz="1300" dirty="0">
                <a:solidFill>
                  <a:schemeClr val="tx1"/>
                </a:solidFill>
              </a:rPr>
              <a:t>). </a:t>
            </a:r>
          </a:p>
          <a:p>
            <a:pPr algn="just"/>
            <a:r>
              <a:rPr lang="ru-RU" sz="1300" dirty="0">
                <a:solidFill>
                  <a:schemeClr val="tx1"/>
                </a:solidFill>
              </a:rPr>
              <a:t>Обобщенные результаты наблюдений на </a:t>
            </a:r>
            <a:r>
              <a:rPr lang="ru-RU" sz="1300" dirty="0" err="1">
                <a:solidFill>
                  <a:schemeClr val="tx1"/>
                </a:solidFill>
              </a:rPr>
              <a:t>гидропостах</a:t>
            </a:r>
            <a:r>
              <a:rPr lang="ru-RU" sz="1300" dirty="0">
                <a:solidFill>
                  <a:schemeClr val="tx1"/>
                </a:solidFill>
              </a:rPr>
              <a:t> публикуются в «Гидрологических ежегодниках», «Гидрохимических бюллетенях», «Ежегодниках качества поверхностных вод Российской </a:t>
            </a:r>
            <a:r>
              <a:rPr lang="ru-RU" sz="1300" dirty="0" smtClean="0">
                <a:solidFill>
                  <a:schemeClr val="tx1"/>
                </a:solidFill>
              </a:rPr>
              <a:t>Федерации», </a:t>
            </a:r>
            <a:r>
              <a:rPr lang="ru-RU" sz="1300" dirty="0">
                <a:solidFill>
                  <a:schemeClr val="tx1"/>
                </a:solidFill>
              </a:rPr>
              <a:t>«Ежегодниках состояния экосистем поверхностных вод», «Государственных докладах о состоянии окружающей природной среды».</a:t>
            </a:r>
          </a:p>
        </p:txBody>
      </p:sp>
      <p:sp>
        <p:nvSpPr>
          <p:cNvPr id="4" name="Текст 3"/>
          <p:cNvSpPr>
            <a:spLocks noGrp="1"/>
          </p:cNvSpPr>
          <p:nvPr>
            <p:ph type="body" sz="half" idx="2"/>
          </p:nvPr>
        </p:nvSpPr>
        <p:spPr>
          <a:xfrm>
            <a:off x="467544" y="2204864"/>
            <a:ext cx="3388660" cy="4464496"/>
          </a:xfrm>
        </p:spPr>
        <p:txBody>
          <a:bodyPr>
            <a:normAutofit/>
          </a:bodyPr>
          <a:lstStyle/>
          <a:p>
            <a:r>
              <a:rPr lang="ru-RU" dirty="0"/>
              <a:t> </a:t>
            </a:r>
          </a:p>
          <a:p>
            <a:pPr algn="just">
              <a:spcBef>
                <a:spcPts val="0"/>
              </a:spcBef>
              <a:spcAft>
                <a:spcPts val="0"/>
              </a:spcAft>
            </a:pPr>
            <a:r>
              <a:rPr lang="ru-RU" dirty="0">
                <a:solidFill>
                  <a:schemeClr val="tx1"/>
                </a:solidFill>
              </a:rPr>
              <a:t>   </a:t>
            </a:r>
            <a:r>
              <a:rPr lang="ru-RU" dirty="0" smtClean="0">
                <a:solidFill>
                  <a:schemeClr val="tx1"/>
                </a:solidFill>
              </a:rPr>
              <a:t>           1        </a:t>
            </a:r>
            <a:r>
              <a:rPr lang="en-US" dirty="0" err="1">
                <a:solidFill>
                  <a:schemeClr val="tx1"/>
                </a:solidFill>
              </a:rPr>
              <a:t>C</a:t>
            </a:r>
            <a:r>
              <a:rPr lang="en-US" baseline="-25000" dirty="0" err="1">
                <a:solidFill>
                  <a:schemeClr val="tx1"/>
                </a:solidFill>
              </a:rPr>
              <a:t>i</a:t>
            </a:r>
            <a:endParaRPr lang="ru-RU" dirty="0">
              <a:solidFill>
                <a:schemeClr val="tx1"/>
              </a:solidFill>
            </a:endParaRPr>
          </a:p>
          <a:p>
            <a:pPr algn="just">
              <a:spcBef>
                <a:spcPts val="0"/>
              </a:spcBef>
              <a:spcAft>
                <a:spcPts val="0"/>
              </a:spcAft>
            </a:pPr>
            <a:r>
              <a:rPr lang="ru-RU" dirty="0">
                <a:solidFill>
                  <a:schemeClr val="tx1"/>
                </a:solidFill>
              </a:rPr>
              <a:t>ИЗВ = </a:t>
            </a:r>
            <a:r>
              <a:rPr lang="ru-RU" dirty="0">
                <a:solidFill>
                  <a:schemeClr val="tx1"/>
                </a:solidFill>
                <a:sym typeface="Symbol"/>
              </a:rPr>
              <a:t></a:t>
            </a:r>
            <a:r>
              <a:rPr lang="ru-RU" dirty="0">
                <a:solidFill>
                  <a:schemeClr val="tx1"/>
                </a:solidFill>
              </a:rPr>
              <a:t> </a:t>
            </a:r>
            <a:r>
              <a:rPr lang="ru-RU" dirty="0">
                <a:solidFill>
                  <a:schemeClr val="tx1"/>
                </a:solidFill>
                <a:sym typeface="Symbol"/>
              </a:rPr>
              <a:t></a:t>
            </a:r>
            <a:r>
              <a:rPr lang="ru-RU" dirty="0">
                <a:solidFill>
                  <a:schemeClr val="tx1"/>
                </a:solidFill>
              </a:rPr>
              <a:t> </a:t>
            </a:r>
            <a:r>
              <a:rPr lang="ru-RU" dirty="0">
                <a:solidFill>
                  <a:schemeClr val="tx1"/>
                </a:solidFill>
                <a:sym typeface="Symbol"/>
              </a:rPr>
              <a:t></a:t>
            </a:r>
            <a:r>
              <a:rPr lang="ru-RU" dirty="0">
                <a:solidFill>
                  <a:schemeClr val="tx1"/>
                </a:solidFill>
              </a:rPr>
              <a:t>, где:</a:t>
            </a:r>
          </a:p>
          <a:p>
            <a:pPr algn="just">
              <a:spcBef>
                <a:spcPts val="0"/>
              </a:spcBef>
              <a:spcAft>
                <a:spcPts val="0"/>
              </a:spcAft>
            </a:pPr>
            <a:r>
              <a:rPr lang="ru-RU" dirty="0">
                <a:solidFill>
                  <a:schemeClr val="tx1"/>
                </a:solidFill>
              </a:rPr>
              <a:t> </a:t>
            </a:r>
            <a:r>
              <a:rPr lang="ru-RU" dirty="0" smtClean="0">
                <a:solidFill>
                  <a:schemeClr val="tx1"/>
                </a:solidFill>
              </a:rPr>
              <a:t>            6       </a:t>
            </a:r>
            <a:r>
              <a:rPr lang="ru-RU" dirty="0">
                <a:solidFill>
                  <a:schemeClr val="tx1"/>
                </a:solidFill>
              </a:rPr>
              <a:t>ПДК</a:t>
            </a:r>
            <a:r>
              <a:rPr lang="en-US" baseline="-25000" dirty="0" err="1">
                <a:solidFill>
                  <a:schemeClr val="tx1"/>
                </a:solidFill>
              </a:rPr>
              <a:t>i</a:t>
            </a:r>
            <a:endParaRPr lang="ru-RU" dirty="0">
              <a:solidFill>
                <a:schemeClr val="tx1"/>
              </a:solidFill>
            </a:endParaRPr>
          </a:p>
          <a:p>
            <a:r>
              <a:rPr lang="ru-RU" dirty="0">
                <a:solidFill>
                  <a:schemeClr val="tx1"/>
                </a:solidFill>
              </a:rPr>
              <a:t> </a:t>
            </a:r>
          </a:p>
          <a:p>
            <a:pPr algn="just"/>
            <a:r>
              <a:rPr lang="en-US" dirty="0" err="1">
                <a:solidFill>
                  <a:schemeClr val="tx1"/>
                </a:solidFill>
              </a:rPr>
              <a:t>C</a:t>
            </a:r>
            <a:r>
              <a:rPr lang="en-US" baseline="-25000" dirty="0" err="1">
                <a:solidFill>
                  <a:schemeClr val="tx1"/>
                </a:solidFill>
              </a:rPr>
              <a:t>i</a:t>
            </a:r>
            <a:r>
              <a:rPr lang="en-US" baseline="-25000" dirty="0">
                <a:solidFill>
                  <a:schemeClr val="tx1"/>
                </a:solidFill>
              </a:rPr>
              <a:t> </a:t>
            </a:r>
            <a:r>
              <a:rPr lang="ru-RU" dirty="0">
                <a:solidFill>
                  <a:schemeClr val="tx1"/>
                </a:solidFill>
              </a:rPr>
              <a:t>– концентрация каждого из 6 учитываемых ингредиентов (кислород, БПК</a:t>
            </a:r>
            <a:r>
              <a:rPr lang="ru-RU" baseline="-25000" dirty="0">
                <a:solidFill>
                  <a:schemeClr val="tx1"/>
                </a:solidFill>
              </a:rPr>
              <a:t>5</a:t>
            </a:r>
            <a:r>
              <a:rPr lang="ru-RU" dirty="0">
                <a:solidFill>
                  <a:schemeClr val="tx1"/>
                </a:solidFill>
              </a:rPr>
              <a:t>, 4 вещества с наибольшими превышениями ПДК);</a:t>
            </a:r>
          </a:p>
          <a:p>
            <a:pPr algn="just"/>
            <a:r>
              <a:rPr lang="ru-RU" dirty="0" err="1">
                <a:solidFill>
                  <a:schemeClr val="tx1"/>
                </a:solidFill>
              </a:rPr>
              <a:t>ПДК</a:t>
            </a:r>
            <a:r>
              <a:rPr lang="ru-RU" baseline="-25000" dirty="0" err="1">
                <a:solidFill>
                  <a:schemeClr val="tx1"/>
                </a:solidFill>
              </a:rPr>
              <a:t>i</a:t>
            </a:r>
            <a:r>
              <a:rPr lang="ru-RU" baseline="-25000" dirty="0">
                <a:solidFill>
                  <a:schemeClr val="tx1"/>
                </a:solidFill>
              </a:rPr>
              <a:t> </a:t>
            </a:r>
            <a:r>
              <a:rPr lang="ru-RU" dirty="0">
                <a:solidFill>
                  <a:schemeClr val="tx1"/>
                </a:solidFill>
              </a:rPr>
              <a:t>– предельно допустимый показатель по соответствующему веществу</a:t>
            </a:r>
            <a:r>
              <a:rPr lang="ru-RU" dirty="0" smtClean="0">
                <a:solidFill>
                  <a:schemeClr val="tx1"/>
                </a:solidFill>
              </a:rPr>
              <a:t>.</a:t>
            </a:r>
          </a:p>
          <a:p>
            <a:pPr algn="just"/>
            <a:endParaRPr lang="ru-RU" dirty="0">
              <a:solidFill>
                <a:schemeClr val="tx1"/>
              </a:solidFill>
            </a:endParaRPr>
          </a:p>
          <a:p>
            <a:pPr algn="just"/>
            <a:r>
              <a:rPr lang="ru-RU" dirty="0" smtClean="0">
                <a:solidFill>
                  <a:schemeClr val="tx1"/>
                </a:solidFill>
              </a:rPr>
              <a:t>В настоящее время вместо ИЗВ рассчитывают комбинаторный </a:t>
            </a:r>
            <a:r>
              <a:rPr lang="ru-RU" smtClean="0">
                <a:solidFill>
                  <a:schemeClr val="tx1"/>
                </a:solidFill>
              </a:rPr>
              <a:t>индекс загрязнения воды - КИЗВ</a:t>
            </a:r>
            <a:endParaRPr lang="ru-RU" dirty="0">
              <a:solidFill>
                <a:schemeClr val="tx1"/>
              </a:solidFill>
            </a:endParaRPr>
          </a:p>
          <a:p>
            <a:endParaRPr lang="ru-RU" dirty="0"/>
          </a:p>
        </p:txBody>
      </p:sp>
    </p:spTree>
    <p:extLst>
      <p:ext uri="{BB962C8B-B14F-4D97-AF65-F5344CB8AC3E}">
        <p14:creationId xmlns:p14="http://schemas.microsoft.com/office/powerpoint/2010/main" val="3300508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3636085" cy="1258493"/>
          </a:xfrm>
        </p:spPr>
        <p:txBody>
          <a:bodyPr/>
          <a:lstStyle/>
          <a:p>
            <a:r>
              <a:rPr lang="ru-RU" sz="2000" dirty="0">
                <a:solidFill>
                  <a:schemeClr val="tx1"/>
                </a:solidFill>
              </a:rPr>
              <a:t>Методы картографирования загрязнения поверхностных вод</a:t>
            </a:r>
            <a:endParaRPr lang="ru-RU" sz="20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30729" y="332657"/>
            <a:ext cx="4766697" cy="6336703"/>
          </a:xfrm>
        </p:spPr>
      </p:pic>
      <p:sp>
        <p:nvSpPr>
          <p:cNvPr id="4" name="Текст 3"/>
          <p:cNvSpPr>
            <a:spLocks noGrp="1"/>
          </p:cNvSpPr>
          <p:nvPr>
            <p:ph type="body" sz="half" idx="2"/>
          </p:nvPr>
        </p:nvSpPr>
        <p:spPr>
          <a:xfrm>
            <a:off x="539552" y="1916832"/>
            <a:ext cx="3388660" cy="4320480"/>
          </a:xfrm>
        </p:spPr>
        <p:txBody>
          <a:bodyPr>
            <a:normAutofit/>
          </a:bodyPr>
          <a:lstStyle/>
          <a:p>
            <a:pPr algn="just"/>
            <a:r>
              <a:rPr lang="ru-RU" sz="1600" dirty="0" smtClean="0">
                <a:solidFill>
                  <a:schemeClr val="tx1"/>
                </a:solidFill>
              </a:rPr>
              <a:t>При детальном </a:t>
            </a:r>
            <a:r>
              <a:rPr lang="ru-RU" sz="1600" dirty="0" err="1" smtClean="0">
                <a:solidFill>
                  <a:schemeClr val="tx1"/>
                </a:solidFill>
              </a:rPr>
              <a:t>геоэкологическом</a:t>
            </a:r>
            <a:r>
              <a:rPr lang="ru-RU" sz="1600" dirty="0" smtClean="0">
                <a:solidFill>
                  <a:schemeClr val="tx1"/>
                </a:solidFill>
              </a:rPr>
              <a:t> опробовании (при инженерно-экологических изысканиях, при разработке </a:t>
            </a:r>
            <a:r>
              <a:rPr lang="ru-RU" sz="1600" dirty="0" err="1" smtClean="0">
                <a:solidFill>
                  <a:schemeClr val="tx1"/>
                </a:solidFill>
              </a:rPr>
              <a:t>геоэкологических</a:t>
            </a:r>
            <a:r>
              <a:rPr lang="ru-RU" sz="1600" dirty="0" smtClean="0">
                <a:solidFill>
                  <a:schemeClr val="tx1"/>
                </a:solidFill>
              </a:rPr>
              <a:t> паспортов) становится возможным создание крупномасштабных карт, непосредственно характеризующих распределение показателей качества воды вдоль течения водотоков.</a:t>
            </a:r>
          </a:p>
          <a:p>
            <a:pPr algn="just"/>
            <a:r>
              <a:rPr lang="ru-RU" sz="1600" dirty="0" smtClean="0">
                <a:solidFill>
                  <a:schemeClr val="tx1"/>
                </a:solidFill>
              </a:rPr>
              <a:t>Пример – карта загрязнения поверхностных вод </a:t>
            </a:r>
            <a:r>
              <a:rPr lang="ru-RU" sz="1600" dirty="0" err="1" smtClean="0">
                <a:solidFill>
                  <a:schemeClr val="tx1"/>
                </a:solidFill>
              </a:rPr>
              <a:t>Гремихинского</a:t>
            </a:r>
            <a:r>
              <a:rPr lang="ru-RU" sz="1600" dirty="0" smtClean="0">
                <a:solidFill>
                  <a:schemeClr val="tx1"/>
                </a:solidFill>
              </a:rPr>
              <a:t> месторождения нефти (Удмуртия).</a:t>
            </a:r>
            <a:endParaRPr lang="ru-RU" sz="1600" dirty="0">
              <a:solidFill>
                <a:schemeClr val="tx1"/>
              </a:solidFill>
            </a:endParaRPr>
          </a:p>
        </p:txBody>
      </p:sp>
    </p:spTree>
    <p:extLst>
      <p:ext uri="{BB962C8B-B14F-4D97-AF65-F5344CB8AC3E}">
        <p14:creationId xmlns:p14="http://schemas.microsoft.com/office/powerpoint/2010/main" val="2016378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9511" y="548680"/>
            <a:ext cx="3636085" cy="1224137"/>
          </a:xfrm>
        </p:spPr>
        <p:txBody>
          <a:bodyPr/>
          <a:lstStyle/>
          <a:p>
            <a:r>
              <a:rPr lang="ru-RU" sz="2000" dirty="0">
                <a:solidFill>
                  <a:schemeClr val="tx1"/>
                </a:solidFill>
              </a:rPr>
              <a:t>Методы картографирования загрязнения поверхностных </a:t>
            </a:r>
            <a:r>
              <a:rPr lang="ru-RU" sz="2000" dirty="0" smtClean="0">
                <a:solidFill>
                  <a:schemeClr val="tx1"/>
                </a:solidFill>
              </a:rPr>
              <a:t>вод (продолжение)</a:t>
            </a:r>
            <a:endParaRPr lang="ru-RU" sz="2000" dirty="0">
              <a:solidFill>
                <a:schemeClr val="tx1"/>
              </a:solidFill>
            </a:endParaRPr>
          </a:p>
        </p:txBody>
      </p:sp>
      <p:sp>
        <p:nvSpPr>
          <p:cNvPr id="3" name="Объект 2"/>
          <p:cNvSpPr>
            <a:spLocks noGrp="1"/>
          </p:cNvSpPr>
          <p:nvPr>
            <p:ph idx="1"/>
          </p:nvPr>
        </p:nvSpPr>
        <p:spPr>
          <a:xfrm>
            <a:off x="4283968" y="731520"/>
            <a:ext cx="4326632" cy="5505792"/>
          </a:xfrm>
        </p:spPr>
        <p:txBody>
          <a:bodyPr/>
          <a:lstStyle/>
          <a:p>
            <a:endParaRPr lang="ru-RU" dirty="0" smtClean="0"/>
          </a:p>
          <a:p>
            <a:endParaRPr lang="ru-RU" dirty="0"/>
          </a:p>
          <a:p>
            <a:endParaRPr lang="ru-RU" dirty="0"/>
          </a:p>
        </p:txBody>
      </p:sp>
      <p:sp>
        <p:nvSpPr>
          <p:cNvPr id="4" name="Текст 3"/>
          <p:cNvSpPr>
            <a:spLocks noGrp="1"/>
          </p:cNvSpPr>
          <p:nvPr>
            <p:ph type="body" sz="half" idx="2"/>
          </p:nvPr>
        </p:nvSpPr>
        <p:spPr>
          <a:xfrm>
            <a:off x="683568" y="1916832"/>
            <a:ext cx="3388660" cy="4320480"/>
          </a:xfrm>
        </p:spPr>
        <p:txBody>
          <a:bodyPr>
            <a:normAutofit lnSpcReduction="10000"/>
          </a:bodyPr>
          <a:lstStyle/>
          <a:p>
            <a:pPr algn="just"/>
            <a:r>
              <a:rPr lang="ru-RU" dirty="0">
                <a:solidFill>
                  <a:schemeClr val="tx1"/>
                </a:solidFill>
              </a:rPr>
              <a:t>Для создания обзорных мелкомасштабных карт бывает достаточно публикуемой в ежегодниках информации о средних многолетних уровнях загрязнения по </a:t>
            </a:r>
            <a:r>
              <a:rPr lang="ru-RU" dirty="0" err="1">
                <a:solidFill>
                  <a:schemeClr val="tx1"/>
                </a:solidFill>
              </a:rPr>
              <a:t>гидропостам</a:t>
            </a:r>
            <a:r>
              <a:rPr lang="ru-RU" dirty="0">
                <a:solidFill>
                  <a:schemeClr val="tx1"/>
                </a:solidFill>
              </a:rPr>
              <a:t>, а также об объемах и структуре сбросов по городам. В этом случае линейными знаками (для рек) и ареалами (для озер и </a:t>
            </a:r>
            <a:r>
              <a:rPr lang="ru-RU" dirty="0" smtClean="0">
                <a:solidFill>
                  <a:schemeClr val="tx1"/>
                </a:solidFill>
              </a:rPr>
              <a:t>водохранилищ</a:t>
            </a:r>
            <a:r>
              <a:rPr lang="ru-RU" dirty="0">
                <a:solidFill>
                  <a:schemeClr val="tx1"/>
                </a:solidFill>
              </a:rPr>
              <a:t>, выражающихся в масштабе карты) характеризуются классы качества воды для протяженных участков крупных рек и озер, структурными знаками – уровни и состав загрязнения, объемы и состав сбросов, картограммами – техногенная нагрузка на речные </a:t>
            </a:r>
            <a:r>
              <a:rPr lang="ru-RU" dirty="0" smtClean="0">
                <a:solidFill>
                  <a:schemeClr val="tx1"/>
                </a:solidFill>
              </a:rPr>
              <a:t>бассейны. </a:t>
            </a:r>
            <a:r>
              <a:rPr lang="ru-RU" dirty="0">
                <a:solidFill>
                  <a:schemeClr val="tx1"/>
                </a:solidFill>
              </a:rPr>
              <a:t>При более детальном картографирование линейные знаки, характеризующие качество воды, дифференцируются по </a:t>
            </a:r>
            <a:r>
              <a:rPr lang="ru-RU" dirty="0" smtClean="0">
                <a:solidFill>
                  <a:schemeClr val="tx1"/>
                </a:solidFill>
              </a:rPr>
              <a:t>веществам.</a:t>
            </a:r>
            <a:endParaRPr lang="ru-RU" dirty="0">
              <a:solidFill>
                <a:schemeClr val="tx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582" y="260647"/>
            <a:ext cx="4560882" cy="5329383"/>
          </a:xfrm>
          <a:prstGeom prst="rect">
            <a:avLst/>
          </a:prstGeom>
        </p:spPr>
      </p:pic>
    </p:spTree>
    <p:extLst>
      <p:ext uri="{BB962C8B-B14F-4D97-AF65-F5344CB8AC3E}">
        <p14:creationId xmlns:p14="http://schemas.microsoft.com/office/powerpoint/2010/main" val="3628705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5157192"/>
            <a:ext cx="7992888" cy="1080120"/>
          </a:xfrm>
        </p:spPr>
        <p:txBody>
          <a:bodyPr>
            <a:normAutofit fontScale="77500" lnSpcReduction="20000"/>
          </a:bodyPr>
          <a:lstStyle/>
          <a:p>
            <a:pPr algn="just"/>
            <a:r>
              <a:rPr lang="ru-RU" dirty="0">
                <a:solidFill>
                  <a:schemeClr val="tx1"/>
                </a:solidFill>
              </a:rPr>
              <a:t>При средне- и крупномасштабных исследованиях данные, заимствованные из статистических источников, целесообразно дополнять расчетными характеристиками диффузного загрязнения от сельскохозяйственных источников и сельских населенных пунктов, с использованием </a:t>
            </a:r>
            <a:r>
              <a:rPr lang="ru-RU" b="1" i="1" dirty="0">
                <a:solidFill>
                  <a:schemeClr val="tx1"/>
                </a:solidFill>
              </a:rPr>
              <a:t>коэффициентов разбавления (КР)</a:t>
            </a:r>
            <a:r>
              <a:rPr lang="ru-RU" dirty="0">
                <a:solidFill>
                  <a:schemeClr val="tx1"/>
                </a:solidFill>
              </a:rPr>
              <a:t>.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309372"/>
            <a:ext cx="6775260" cy="4775812"/>
          </a:xfrm>
          <a:prstGeom prst="rect">
            <a:avLst/>
          </a:prstGeom>
        </p:spPr>
      </p:pic>
    </p:spTree>
    <p:extLst>
      <p:ext uri="{BB962C8B-B14F-4D97-AF65-F5344CB8AC3E}">
        <p14:creationId xmlns:p14="http://schemas.microsoft.com/office/powerpoint/2010/main" val="3623938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026868061"/>
              </p:ext>
            </p:extLst>
          </p:nvPr>
        </p:nvGraphicFramePr>
        <p:xfrm>
          <a:off x="2555776" y="764704"/>
          <a:ext cx="6076950" cy="5303520"/>
        </p:xfrm>
        <a:graphic>
          <a:graphicData uri="http://schemas.openxmlformats.org/drawingml/2006/table">
            <a:tbl>
              <a:tblPr>
                <a:tableStyleId>{5C22544A-7EE6-4342-B048-85BDC9FD1C3A}</a:tableStyleId>
              </a:tblPr>
              <a:tblGrid>
                <a:gridCol w="3669030"/>
                <a:gridCol w="1170305"/>
                <a:gridCol w="1237615"/>
              </a:tblGrid>
              <a:tr h="0">
                <a:tc>
                  <a:txBody>
                    <a:bodyPr/>
                    <a:lstStyle/>
                    <a:p>
                      <a:pPr algn="ctr">
                        <a:spcAft>
                          <a:spcPts val="0"/>
                        </a:spcAft>
                      </a:pPr>
                      <a:r>
                        <a:rPr lang="ru-RU" sz="1200" dirty="0">
                          <a:effectLst/>
                        </a:rPr>
                        <a:t>Тип источника</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Единица измерения</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Кол-во сточных вод от единицы, м</a:t>
                      </a:r>
                      <a:r>
                        <a:rPr lang="ru-RU" sz="1200" baseline="30000">
                          <a:effectLst/>
                        </a:rPr>
                        <a:t>3</a:t>
                      </a:r>
                      <a:r>
                        <a:rPr lang="ru-RU" sz="1200">
                          <a:effectLst/>
                        </a:rPr>
                        <a:t>/год</a:t>
                      </a:r>
                      <a:endParaRPr lang="ru-RU" sz="1000">
                        <a:effectLst/>
                        <a:latin typeface="Times New Roman"/>
                        <a:ea typeface="Times New Roman"/>
                      </a:endParaRPr>
                    </a:p>
                  </a:txBody>
                  <a:tcPr marL="68580" marR="68580" marT="0" marB="0"/>
                </a:tc>
              </a:tr>
              <a:tr h="0">
                <a:tc>
                  <a:txBody>
                    <a:bodyPr/>
                    <a:lstStyle/>
                    <a:p>
                      <a:pPr marL="0" marR="635" algn="l">
                        <a:lnSpc>
                          <a:spcPct val="100000"/>
                        </a:lnSpc>
                        <a:spcBef>
                          <a:spcPts val="0"/>
                        </a:spcBef>
                        <a:spcAft>
                          <a:spcPts val="0"/>
                        </a:spcAft>
                      </a:pPr>
                      <a:r>
                        <a:rPr lang="ru-RU" sz="1200" spc="0" dirty="0">
                          <a:effectLst/>
                        </a:rPr>
                        <a:t>Сельские населенные пункты:</a:t>
                      </a:r>
                      <a:endParaRPr lang="ru-RU" sz="1400" spc="1000" dirty="0">
                        <a:effectLst/>
                      </a:endParaRPr>
                    </a:p>
                    <a:p>
                      <a:pPr marL="0" algn="l">
                        <a:lnSpc>
                          <a:spcPct val="100000"/>
                        </a:lnSpc>
                        <a:spcBef>
                          <a:spcPts val="0"/>
                        </a:spcBef>
                        <a:spcAft>
                          <a:spcPts val="0"/>
                        </a:spcAft>
                      </a:pPr>
                      <a:r>
                        <a:rPr lang="ru-RU" sz="1200" dirty="0">
                          <a:effectLst/>
                        </a:rPr>
                        <a:t>                                  без водопровода и канализации</a:t>
                      </a:r>
                      <a:endParaRPr lang="ru-RU" sz="1000" dirty="0">
                        <a:effectLst/>
                      </a:endParaRPr>
                    </a:p>
                    <a:p>
                      <a:pPr marL="0" algn="l">
                        <a:lnSpc>
                          <a:spcPct val="100000"/>
                        </a:lnSpc>
                        <a:spcBef>
                          <a:spcPts val="0"/>
                        </a:spcBef>
                        <a:spcAft>
                          <a:spcPts val="0"/>
                        </a:spcAft>
                      </a:pPr>
                      <a:r>
                        <a:rPr lang="ru-RU" sz="1200" dirty="0">
                          <a:effectLst/>
                        </a:rPr>
                        <a:t>                                  с водопроводом, без канализации</a:t>
                      </a:r>
                      <a:endParaRPr lang="ru-RU" sz="1000" dirty="0">
                        <a:effectLst/>
                      </a:endParaRPr>
                    </a:p>
                    <a:p>
                      <a:pPr marL="0" algn="l">
                        <a:lnSpc>
                          <a:spcPct val="100000"/>
                        </a:lnSpc>
                        <a:spcBef>
                          <a:spcPts val="0"/>
                        </a:spcBef>
                        <a:spcAft>
                          <a:spcPts val="0"/>
                        </a:spcAft>
                      </a:pPr>
                      <a:r>
                        <a:rPr lang="ru-RU" sz="1200" dirty="0">
                          <a:effectLst/>
                        </a:rPr>
                        <a:t>                                  с водопроводом и канализацией</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житель</a:t>
                      </a:r>
                      <a:endParaRPr lang="ru-RU" sz="1000">
                        <a:effectLst/>
                      </a:endParaRPr>
                    </a:p>
                    <a:p>
                      <a:pPr algn="ctr">
                        <a:spcAft>
                          <a:spcPts val="0"/>
                        </a:spcAft>
                      </a:pPr>
                      <a:r>
                        <a:rPr lang="ru-RU" sz="1200">
                          <a:effectLst/>
                        </a:rPr>
                        <a:t> </a:t>
                      </a:r>
                      <a:endParaRPr lang="ru-RU" sz="1000">
                        <a:effectLst/>
                      </a:endParaRPr>
                    </a:p>
                    <a:p>
                      <a:pPr algn="ctr">
                        <a:spcAft>
                          <a:spcPts val="0"/>
                        </a:spcAft>
                      </a:pPr>
                      <a:r>
                        <a:rPr lang="ru-RU" sz="1200">
                          <a:effectLst/>
                        </a:rPr>
                        <a:t> </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 </a:t>
                      </a:r>
                      <a:endParaRPr lang="ru-RU" sz="1000" dirty="0">
                        <a:effectLst/>
                      </a:endParaRPr>
                    </a:p>
                    <a:p>
                      <a:pPr algn="ctr">
                        <a:spcAft>
                          <a:spcPts val="0"/>
                        </a:spcAft>
                      </a:pPr>
                      <a:r>
                        <a:rPr lang="ru-RU" sz="1200" dirty="0">
                          <a:effectLst/>
                        </a:rPr>
                        <a:t>5,5</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22</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44</a:t>
                      </a:r>
                      <a:endParaRPr lang="ru-RU" sz="1000" dirty="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Животноводство:</a:t>
                      </a:r>
                      <a:endParaRPr lang="ru-RU" sz="1000" dirty="0">
                        <a:effectLst/>
                      </a:endParaRPr>
                    </a:p>
                    <a:p>
                      <a:pPr marL="0" algn="l">
                        <a:lnSpc>
                          <a:spcPct val="100000"/>
                        </a:lnSpc>
                        <a:spcBef>
                          <a:spcPts val="0"/>
                        </a:spcBef>
                        <a:spcAft>
                          <a:spcPts val="0"/>
                        </a:spcAft>
                      </a:pPr>
                      <a:r>
                        <a:rPr lang="ru-RU" sz="1200" dirty="0">
                          <a:effectLst/>
                        </a:rPr>
                        <a:t>                                     крупный рогатый скот и свиньи</a:t>
                      </a:r>
                      <a:endParaRPr lang="ru-RU" sz="1000" dirty="0">
                        <a:effectLst/>
                      </a:endParaRPr>
                    </a:p>
                    <a:p>
                      <a:pPr marL="0" algn="l">
                        <a:lnSpc>
                          <a:spcPct val="100000"/>
                        </a:lnSpc>
                        <a:spcBef>
                          <a:spcPts val="0"/>
                        </a:spcBef>
                        <a:spcAft>
                          <a:spcPts val="0"/>
                        </a:spcAft>
                      </a:pPr>
                      <a:r>
                        <a:rPr lang="ru-RU" sz="1200" dirty="0">
                          <a:effectLst/>
                        </a:rPr>
                        <a:t>                                      овцы и козы</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голова</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 </a:t>
                      </a:r>
                      <a:endParaRPr lang="ru-RU" sz="1000" dirty="0">
                        <a:effectLst/>
                      </a:endParaRPr>
                    </a:p>
                    <a:p>
                      <a:pPr algn="ctr">
                        <a:spcAft>
                          <a:spcPts val="0"/>
                        </a:spcAft>
                      </a:pPr>
                      <a:r>
                        <a:rPr lang="ru-RU" sz="1200" dirty="0">
                          <a:effectLst/>
                        </a:rPr>
                        <a:t>10,95</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0,51</a:t>
                      </a:r>
                      <a:endParaRPr lang="ru-RU" sz="1000" dirty="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Сельскохозяйственная и транспортная техника:</a:t>
                      </a:r>
                      <a:endParaRPr lang="ru-RU" sz="1000" dirty="0">
                        <a:effectLst/>
                      </a:endParaRPr>
                    </a:p>
                    <a:p>
                      <a:pPr marL="0" algn="l">
                        <a:lnSpc>
                          <a:spcPct val="100000"/>
                        </a:lnSpc>
                        <a:spcBef>
                          <a:spcPts val="0"/>
                        </a:spcBef>
                        <a:spcAft>
                          <a:spcPts val="0"/>
                        </a:spcAft>
                      </a:pPr>
                      <a:r>
                        <a:rPr lang="ru-RU" sz="1200" dirty="0">
                          <a:effectLst/>
                        </a:rPr>
                        <a:t>                                      грузовые автомобили, трактора</a:t>
                      </a:r>
                      <a:endParaRPr lang="ru-RU" sz="1000" dirty="0">
                        <a:effectLst/>
                      </a:endParaRPr>
                    </a:p>
                    <a:p>
                      <a:pPr marL="0" algn="l">
                        <a:lnSpc>
                          <a:spcPct val="100000"/>
                        </a:lnSpc>
                        <a:spcBef>
                          <a:spcPts val="0"/>
                        </a:spcBef>
                        <a:spcAft>
                          <a:spcPts val="0"/>
                        </a:spcAft>
                      </a:pPr>
                      <a:r>
                        <a:rPr lang="ru-RU" sz="1200" dirty="0">
                          <a:effectLst/>
                        </a:rPr>
                        <a:t>                                      легковые автомобили</a:t>
                      </a:r>
                      <a:endParaRPr lang="ru-RU" sz="1000" dirty="0">
                        <a:effectLst/>
                      </a:endParaRPr>
                    </a:p>
                    <a:p>
                      <a:pPr marL="0" algn="l">
                        <a:lnSpc>
                          <a:spcPct val="100000"/>
                        </a:lnSpc>
                        <a:spcBef>
                          <a:spcPts val="0"/>
                        </a:spcBef>
                        <a:spcAft>
                          <a:spcPts val="0"/>
                        </a:spcAft>
                      </a:pPr>
                      <a:r>
                        <a:rPr lang="ru-RU" sz="1200" dirty="0">
                          <a:effectLst/>
                        </a:rPr>
                        <a:t>                                      автобусы</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машина</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 </a:t>
                      </a:r>
                      <a:endParaRPr lang="ru-RU" sz="1000" dirty="0">
                        <a:effectLst/>
                      </a:endParaRPr>
                    </a:p>
                    <a:p>
                      <a:pPr algn="ctr">
                        <a:spcAft>
                          <a:spcPts val="0"/>
                        </a:spcAft>
                      </a:pPr>
                      <a:r>
                        <a:rPr lang="ru-RU" sz="1200" dirty="0">
                          <a:effectLst/>
                        </a:rPr>
                        <a:t>79</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63</a:t>
                      </a:r>
                      <a:endParaRPr lang="ru-RU" sz="1000" dirty="0">
                        <a:effectLst/>
                      </a:endParaRPr>
                    </a:p>
                    <a:p>
                      <a:pPr algn="ctr">
                        <a:spcAft>
                          <a:spcPts val="0"/>
                        </a:spcAft>
                      </a:pPr>
                      <a:r>
                        <a:rPr lang="ru-RU" sz="1200" dirty="0">
                          <a:effectLst/>
                        </a:rPr>
                        <a:t>103</a:t>
                      </a:r>
                      <a:endParaRPr lang="ru-RU" sz="1000" dirty="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Хлебозаводы производительностью:</a:t>
                      </a:r>
                      <a:endParaRPr lang="ru-RU" sz="1000" dirty="0">
                        <a:effectLst/>
                      </a:endParaRPr>
                    </a:p>
                    <a:p>
                      <a:pPr marL="0" algn="l">
                        <a:lnSpc>
                          <a:spcPct val="100000"/>
                        </a:lnSpc>
                        <a:spcBef>
                          <a:spcPts val="0"/>
                        </a:spcBef>
                        <a:spcAft>
                          <a:spcPts val="0"/>
                        </a:spcAft>
                      </a:pPr>
                      <a:r>
                        <a:rPr lang="ru-RU" sz="1200" dirty="0">
                          <a:effectLst/>
                        </a:rPr>
                        <a:t>                                      более 30 т/</a:t>
                      </a:r>
                      <a:r>
                        <a:rPr lang="ru-RU" sz="1200" dirty="0" err="1">
                          <a:effectLst/>
                        </a:rPr>
                        <a:t>сут</a:t>
                      </a:r>
                      <a:r>
                        <a:rPr lang="ru-RU" sz="1200" dirty="0">
                          <a:effectLst/>
                        </a:rPr>
                        <a:t>.</a:t>
                      </a:r>
                      <a:endParaRPr lang="ru-RU" sz="1000" dirty="0">
                        <a:effectLst/>
                      </a:endParaRPr>
                    </a:p>
                    <a:p>
                      <a:pPr marL="0" algn="l">
                        <a:lnSpc>
                          <a:spcPct val="100000"/>
                        </a:lnSpc>
                        <a:spcBef>
                          <a:spcPts val="0"/>
                        </a:spcBef>
                        <a:spcAft>
                          <a:spcPts val="0"/>
                        </a:spcAft>
                      </a:pPr>
                      <a:r>
                        <a:rPr lang="ru-RU" sz="1200" dirty="0">
                          <a:effectLst/>
                        </a:rPr>
                        <a:t>                                      от 15 до 30 т/</a:t>
                      </a:r>
                      <a:r>
                        <a:rPr lang="ru-RU" sz="1200" dirty="0" err="1">
                          <a:effectLst/>
                        </a:rPr>
                        <a:t>сут</a:t>
                      </a:r>
                      <a:r>
                        <a:rPr lang="ru-RU" sz="1200" dirty="0">
                          <a:effectLst/>
                        </a:rPr>
                        <a:t>.</a:t>
                      </a:r>
                      <a:endParaRPr lang="ru-RU" sz="1000" dirty="0">
                        <a:effectLst/>
                      </a:endParaRPr>
                    </a:p>
                    <a:p>
                      <a:pPr marL="0" algn="l">
                        <a:lnSpc>
                          <a:spcPct val="100000"/>
                        </a:lnSpc>
                        <a:spcBef>
                          <a:spcPts val="0"/>
                        </a:spcBef>
                        <a:spcAft>
                          <a:spcPts val="0"/>
                        </a:spcAft>
                      </a:pPr>
                      <a:r>
                        <a:rPr lang="ru-RU" sz="1200" dirty="0">
                          <a:effectLst/>
                        </a:rPr>
                        <a:t>                                      до 15 т/</a:t>
                      </a:r>
                      <a:r>
                        <a:rPr lang="ru-RU" sz="1200" dirty="0" err="1">
                          <a:effectLst/>
                        </a:rPr>
                        <a:t>сут</a:t>
                      </a:r>
                      <a:r>
                        <a:rPr lang="ru-RU" sz="1200" dirty="0">
                          <a:effectLst/>
                        </a:rPr>
                        <a:t>.</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т продукции</a:t>
                      </a:r>
                      <a:endParaRPr lang="ru-RU" sz="100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1,33</a:t>
                      </a:r>
                      <a:endParaRPr lang="ru-RU" sz="1000">
                        <a:effectLst/>
                      </a:endParaRPr>
                    </a:p>
                    <a:p>
                      <a:pPr algn="ctr">
                        <a:spcAft>
                          <a:spcPts val="0"/>
                        </a:spcAft>
                      </a:pPr>
                      <a:r>
                        <a:rPr lang="ru-RU" sz="1200">
                          <a:effectLst/>
                        </a:rPr>
                        <a:t>2,87</a:t>
                      </a:r>
                      <a:endParaRPr lang="ru-RU" sz="1000">
                        <a:effectLst/>
                      </a:endParaRPr>
                    </a:p>
                    <a:p>
                      <a:pPr algn="ctr">
                        <a:spcAft>
                          <a:spcPts val="0"/>
                        </a:spcAft>
                      </a:pPr>
                      <a:r>
                        <a:rPr lang="ru-RU" sz="1200">
                          <a:effectLst/>
                        </a:rPr>
                        <a:t>6,66</a:t>
                      </a:r>
                      <a:endParaRPr lang="ru-RU" sz="100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Молокозаводы производительностью:</a:t>
                      </a:r>
                      <a:endParaRPr lang="ru-RU" sz="1000" dirty="0">
                        <a:effectLst/>
                      </a:endParaRPr>
                    </a:p>
                    <a:p>
                      <a:pPr marL="0" algn="l">
                        <a:lnSpc>
                          <a:spcPct val="100000"/>
                        </a:lnSpc>
                        <a:spcBef>
                          <a:spcPts val="0"/>
                        </a:spcBef>
                        <a:spcAft>
                          <a:spcPts val="0"/>
                        </a:spcAft>
                      </a:pPr>
                      <a:r>
                        <a:rPr lang="ru-RU" sz="1200" dirty="0">
                          <a:effectLst/>
                        </a:rPr>
                        <a:t>                                                        более 10 т/</a:t>
                      </a:r>
                      <a:r>
                        <a:rPr lang="ru-RU" sz="1200" dirty="0" err="1">
                          <a:effectLst/>
                        </a:rPr>
                        <a:t>сут</a:t>
                      </a:r>
                      <a:r>
                        <a:rPr lang="ru-RU" sz="1200" dirty="0">
                          <a:effectLst/>
                        </a:rPr>
                        <a:t>.</a:t>
                      </a:r>
                      <a:endParaRPr lang="ru-RU" sz="1000" dirty="0">
                        <a:effectLst/>
                      </a:endParaRPr>
                    </a:p>
                    <a:p>
                      <a:pPr marL="0" algn="l">
                        <a:lnSpc>
                          <a:spcPct val="100000"/>
                        </a:lnSpc>
                        <a:spcBef>
                          <a:spcPts val="0"/>
                        </a:spcBef>
                        <a:spcAft>
                          <a:spcPts val="0"/>
                        </a:spcAft>
                      </a:pPr>
                      <a:r>
                        <a:rPr lang="ru-RU" sz="1200" dirty="0">
                          <a:effectLst/>
                        </a:rPr>
                        <a:t>                                                         </a:t>
                      </a:r>
                      <a:r>
                        <a:rPr lang="ru-RU" sz="1200" dirty="0" smtClean="0">
                          <a:effectLst/>
                        </a:rPr>
                        <a:t>до </a:t>
                      </a:r>
                      <a:r>
                        <a:rPr lang="ru-RU" sz="1200" dirty="0">
                          <a:effectLst/>
                        </a:rPr>
                        <a:t>10 т/</a:t>
                      </a:r>
                      <a:r>
                        <a:rPr lang="ru-RU" sz="1200" dirty="0" err="1">
                          <a:effectLst/>
                        </a:rPr>
                        <a:t>сут</a:t>
                      </a:r>
                      <a:r>
                        <a:rPr lang="ru-RU" sz="1200" dirty="0">
                          <a:effectLst/>
                        </a:rPr>
                        <a:t>.</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 </a:t>
                      </a:r>
                      <a:endParaRPr lang="ru-RU" sz="1000">
                        <a:effectLst/>
                      </a:endParaRPr>
                    </a:p>
                    <a:p>
                      <a:pPr algn="ctr">
                        <a:spcAft>
                          <a:spcPts val="0"/>
                        </a:spcAft>
                      </a:pPr>
                      <a:r>
                        <a:rPr lang="ru-RU" sz="1200">
                          <a:effectLst/>
                        </a:rPr>
                        <a:t>1 т продукции</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 </a:t>
                      </a:r>
                      <a:endParaRPr lang="ru-RU" sz="1000" dirty="0">
                        <a:effectLst/>
                      </a:endParaRPr>
                    </a:p>
                    <a:p>
                      <a:pPr algn="ctr">
                        <a:spcAft>
                          <a:spcPts val="0"/>
                        </a:spcAft>
                      </a:pPr>
                      <a:r>
                        <a:rPr lang="ru-RU" sz="1200" dirty="0">
                          <a:effectLst/>
                        </a:rPr>
                        <a:t>3,0</a:t>
                      </a:r>
                      <a:endParaRPr lang="ru-RU" sz="1000" dirty="0">
                        <a:effectLst/>
                      </a:endParaRPr>
                    </a:p>
                    <a:p>
                      <a:pPr algn="ctr">
                        <a:spcAft>
                          <a:spcPts val="0"/>
                        </a:spcAft>
                      </a:pPr>
                      <a:endParaRPr lang="ru-RU" sz="1200" dirty="0" smtClean="0">
                        <a:effectLst/>
                      </a:endParaRPr>
                    </a:p>
                    <a:p>
                      <a:pPr algn="ctr">
                        <a:spcAft>
                          <a:spcPts val="0"/>
                        </a:spcAft>
                      </a:pPr>
                      <a:r>
                        <a:rPr lang="ru-RU" sz="1200" dirty="0" smtClean="0">
                          <a:effectLst/>
                        </a:rPr>
                        <a:t>4,28</a:t>
                      </a:r>
                      <a:endParaRPr lang="ru-RU" sz="1000" dirty="0">
                        <a:effectLst/>
                        <a:latin typeface="Times New Roman"/>
                        <a:ea typeface="Times New Roman"/>
                      </a:endParaRPr>
                    </a:p>
                  </a:txBody>
                  <a:tcPr marL="68580" marR="68580" marT="0" marB="0"/>
                </a:tc>
              </a:tr>
              <a:tr h="0">
                <a:tc>
                  <a:txBody>
                    <a:bodyPr/>
                    <a:lstStyle/>
                    <a:p>
                      <a:pPr marL="0" algn="l">
                        <a:lnSpc>
                          <a:spcPct val="100000"/>
                        </a:lnSpc>
                        <a:spcBef>
                          <a:spcPts val="0"/>
                        </a:spcBef>
                        <a:spcAft>
                          <a:spcPts val="0"/>
                        </a:spcAft>
                      </a:pPr>
                      <a:r>
                        <a:rPr lang="ru-RU" sz="1200" dirty="0">
                          <a:effectLst/>
                        </a:rPr>
                        <a:t>Маслозаводы</a:t>
                      </a:r>
                      <a:endParaRPr lang="ru-RU" sz="1000" dirty="0">
                        <a:effectLst/>
                        <a:latin typeface="Times New Roman"/>
                        <a:ea typeface="Times New Roman"/>
                      </a:endParaRPr>
                    </a:p>
                  </a:txBody>
                  <a:tcPr marL="68580" marR="68580" marT="0" marB="0"/>
                </a:tc>
                <a:tc>
                  <a:txBody>
                    <a:bodyPr/>
                    <a:lstStyle/>
                    <a:p>
                      <a:pPr algn="ctr">
                        <a:spcAft>
                          <a:spcPts val="0"/>
                        </a:spcAft>
                      </a:pPr>
                      <a:r>
                        <a:rPr lang="ru-RU" sz="1200">
                          <a:effectLst/>
                        </a:rPr>
                        <a:t>1 т продукции</a:t>
                      </a:r>
                      <a:endParaRPr lang="ru-RU" sz="1000">
                        <a:effectLst/>
                        <a:latin typeface="Times New Roman"/>
                        <a:ea typeface="Times New Roman"/>
                      </a:endParaRPr>
                    </a:p>
                  </a:txBody>
                  <a:tcPr marL="68580" marR="68580" marT="0" marB="0"/>
                </a:tc>
                <a:tc>
                  <a:txBody>
                    <a:bodyPr/>
                    <a:lstStyle/>
                    <a:p>
                      <a:pPr algn="ctr">
                        <a:spcAft>
                          <a:spcPts val="0"/>
                        </a:spcAft>
                      </a:pPr>
                      <a:r>
                        <a:rPr lang="ru-RU" sz="1200" dirty="0">
                          <a:effectLst/>
                        </a:rPr>
                        <a:t>2,6</a:t>
                      </a:r>
                      <a:endParaRPr lang="ru-RU" sz="1000" dirty="0">
                        <a:effectLst/>
                        <a:latin typeface="Times New Roman"/>
                        <a:ea typeface="Times New Roman"/>
                      </a:endParaRPr>
                    </a:p>
                  </a:txBody>
                  <a:tcPr marL="68580" marR="68580" marT="0" marB="0"/>
                </a:tc>
              </a:tr>
            </a:tbl>
          </a:graphicData>
        </a:graphic>
      </p:graphicFrame>
      <p:sp>
        <p:nvSpPr>
          <p:cNvPr id="4" name="Текст 3"/>
          <p:cNvSpPr>
            <a:spLocks noGrp="1"/>
          </p:cNvSpPr>
          <p:nvPr>
            <p:ph type="body" sz="half" idx="2"/>
          </p:nvPr>
        </p:nvSpPr>
        <p:spPr>
          <a:xfrm>
            <a:off x="611560" y="836712"/>
            <a:ext cx="1728192" cy="2304256"/>
          </a:xfrm>
        </p:spPr>
        <p:txBody>
          <a:bodyPr>
            <a:normAutofit/>
          </a:bodyPr>
          <a:lstStyle/>
          <a:p>
            <a:r>
              <a:rPr lang="ru-RU" sz="2000" dirty="0" smtClean="0">
                <a:solidFill>
                  <a:schemeClr val="tx1"/>
                </a:solidFill>
              </a:rPr>
              <a:t>Нормативы образования сточных вод</a:t>
            </a:r>
            <a:endParaRPr lang="ru-RU" sz="2000" dirty="0">
              <a:solidFill>
                <a:schemeClr val="tx1"/>
              </a:solidFill>
            </a:endParaRPr>
          </a:p>
        </p:txBody>
      </p:sp>
    </p:spTree>
    <p:extLst>
      <p:ext uri="{BB962C8B-B14F-4D97-AF65-F5344CB8AC3E}">
        <p14:creationId xmlns:p14="http://schemas.microsoft.com/office/powerpoint/2010/main" val="158182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1889" y="4941168"/>
            <a:ext cx="3456384" cy="923330"/>
          </a:xfrm>
          <a:prstGeom prst="rect">
            <a:avLst/>
          </a:prstGeom>
        </p:spPr>
        <p:txBody>
          <a:bodyPr wrap="square">
            <a:spAutoFit/>
          </a:bodyPr>
          <a:lstStyle/>
          <a:p>
            <a:r>
              <a:rPr lang="ru-RU" dirty="0"/>
              <a:t>Пример экологической карты для научно-исследовательских целей</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189420"/>
            <a:ext cx="4536504" cy="6416270"/>
          </a:xfrm>
          <a:prstGeom prst="rect">
            <a:avLst/>
          </a:prstGeom>
        </p:spPr>
      </p:pic>
    </p:spTree>
    <p:extLst>
      <p:ext uri="{BB962C8B-B14F-4D97-AF65-F5344CB8AC3E}">
        <p14:creationId xmlns:p14="http://schemas.microsoft.com/office/powerpoint/2010/main" val="220633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8"/>
            <a:ext cx="3636085" cy="1258493"/>
          </a:xfrm>
        </p:spPr>
        <p:txBody>
          <a:bodyPr/>
          <a:lstStyle/>
          <a:p>
            <a:r>
              <a:rPr lang="ru-RU" sz="2000" dirty="0" smtClean="0">
                <a:solidFill>
                  <a:schemeClr val="tx1"/>
                </a:solidFill>
              </a:rPr>
              <a:t>Картографирование загрязнения подземных вод</a:t>
            </a:r>
            <a:endParaRPr lang="ru-RU" sz="2000" dirty="0">
              <a:solidFill>
                <a:schemeClr val="tx1"/>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57799" y="731838"/>
            <a:ext cx="3689226" cy="4894262"/>
          </a:xfrm>
        </p:spPr>
      </p:pic>
      <mc:AlternateContent xmlns:mc="http://schemas.openxmlformats.org/markup-compatibility/2006" xmlns:a14="http://schemas.microsoft.com/office/drawing/2010/main">
        <mc:Choice Requires="a14">
          <p:sp>
            <p:nvSpPr>
              <p:cNvPr id="4" name="Текст 3"/>
              <p:cNvSpPr>
                <a:spLocks noGrp="1"/>
              </p:cNvSpPr>
              <p:nvPr>
                <p:ph type="body" sz="half" idx="2"/>
              </p:nvPr>
            </p:nvSpPr>
            <p:spPr>
              <a:xfrm>
                <a:off x="611560" y="2564904"/>
                <a:ext cx="3744416" cy="2664296"/>
              </a:xfrm>
            </p:spPr>
            <p:txBody>
              <a:bodyPr>
                <a:normAutofit lnSpcReduction="10000"/>
              </a:bodyPr>
              <a:lstStyle/>
              <a:p>
                <a:r>
                  <a:rPr lang="ru-RU" dirty="0" smtClean="0">
                    <a:solidFill>
                      <a:schemeClr val="tx1"/>
                    </a:solidFill>
                  </a:rPr>
                  <a:t>Реализуется в 3 вариантах: </a:t>
                </a:r>
              </a:p>
              <a:p>
                <a:r>
                  <a:rPr lang="ru-RU" dirty="0" smtClean="0">
                    <a:solidFill>
                      <a:schemeClr val="tx1"/>
                    </a:solidFill>
                  </a:rPr>
                  <a:t>Зоны возможного загрязнения (ЗСО, расчетным путем);</a:t>
                </a:r>
              </a:p>
              <a:p>
                <a:r>
                  <a:rPr lang="ru-RU" dirty="0" smtClean="0">
                    <a:solidFill>
                      <a:schemeClr val="tx1"/>
                    </a:solidFill>
                  </a:rPr>
                  <a:t>	</a:t>
                </a:r>
                <a14:m>
                  <m:oMath xmlns:m="http://schemas.openxmlformats.org/officeDocument/2006/math">
                    <m:r>
                      <a:rPr lang="en-US" i="1">
                        <a:solidFill>
                          <a:schemeClr val="tx1"/>
                        </a:solidFill>
                        <a:latin typeface="Cambria Math"/>
                      </a:rPr>
                      <m:t>𝑅</m:t>
                    </m:r>
                    <m:r>
                      <a:rPr lang="en-US" i="1">
                        <a:solidFill>
                          <a:schemeClr val="tx1"/>
                        </a:solidFill>
                        <a:latin typeface="Cambria Math"/>
                      </a:rPr>
                      <m:t> = √ </m:t>
                    </m:r>
                    <m:r>
                      <a:rPr lang="en-US" i="1">
                        <a:solidFill>
                          <a:schemeClr val="tx1"/>
                        </a:solidFill>
                        <a:latin typeface="Cambria Math"/>
                      </a:rPr>
                      <m:t>𝑄𝑇</m:t>
                    </m:r>
                    <m:r>
                      <a:rPr lang="en-US" i="1">
                        <a:solidFill>
                          <a:schemeClr val="tx1"/>
                        </a:solidFill>
                        <a:latin typeface="Cambria Math"/>
                      </a:rPr>
                      <m:t>/</m:t>
                    </m:r>
                    <m:r>
                      <a:rPr lang="en-US" i="1">
                        <a:solidFill>
                          <a:schemeClr val="tx1"/>
                        </a:solidFill>
                        <a:latin typeface="Cambria Math"/>
                      </a:rPr>
                      <m:t>𝜋</m:t>
                    </m:r>
                    <m:r>
                      <a:rPr lang="en-US" i="1">
                        <a:solidFill>
                          <a:schemeClr val="tx1"/>
                        </a:solidFill>
                        <a:latin typeface="Cambria Math"/>
                      </a:rPr>
                      <m:t>𝑚𝑛</m:t>
                    </m:r>
                  </m:oMath>
                </a14:m>
                <a:endParaRPr lang="ru-RU" dirty="0">
                  <a:solidFill>
                    <a:schemeClr val="tx1"/>
                  </a:solidFill>
                </a:endParaRPr>
              </a:p>
              <a:p>
                <a:r>
                  <a:rPr lang="ru-RU" dirty="0" smtClean="0">
                    <a:solidFill>
                      <a:schemeClr val="tx1"/>
                    </a:solidFill>
                  </a:rPr>
                  <a:t>Фактическое </a:t>
                </a:r>
                <a:r>
                  <a:rPr lang="ru-RU" dirty="0">
                    <a:solidFill>
                      <a:schemeClr val="tx1"/>
                    </a:solidFill>
                  </a:rPr>
                  <a:t>местоположение и степень выраженности очагов загрязнения (мелкие масштабы, по данным </a:t>
                </a:r>
                <a:r>
                  <a:rPr lang="ru-RU" dirty="0" err="1">
                    <a:solidFill>
                      <a:schemeClr val="tx1"/>
                    </a:solidFill>
                  </a:rPr>
                  <a:t>госдокладов</a:t>
                </a:r>
                <a:r>
                  <a:rPr lang="ru-RU" dirty="0" smtClean="0">
                    <a:solidFill>
                      <a:schemeClr val="tx1"/>
                    </a:solidFill>
                  </a:rPr>
                  <a:t>);</a:t>
                </a:r>
                <a:endParaRPr lang="ru-RU" dirty="0">
                  <a:solidFill>
                    <a:schemeClr val="tx1"/>
                  </a:solidFill>
                </a:endParaRPr>
              </a:p>
              <a:p>
                <a:r>
                  <a:rPr lang="ru-RU" dirty="0" smtClean="0">
                    <a:solidFill>
                      <a:schemeClr val="tx1"/>
                    </a:solidFill>
                  </a:rPr>
                  <a:t>Внутренняя структура очагов загрязнения (крупные масштабы, по данным натурного обследования).</a:t>
                </a:r>
              </a:p>
              <a:p>
                <a:pPr marL="285750" indent="-285750">
                  <a:buFontTx/>
                  <a:buChar char="-"/>
                </a:pPr>
                <a:endParaRPr lang="ru-RU" dirty="0"/>
              </a:p>
            </p:txBody>
          </p:sp>
        </mc:Choice>
        <mc:Fallback xmlns="">
          <p:sp>
            <p:nvSpPr>
              <p:cNvPr id="4" name="Текст 3"/>
              <p:cNvSpPr>
                <a:spLocks noGrp="1" noRot="1" noChangeAspect="1" noMove="1" noResize="1" noEditPoints="1" noAdjustHandles="1" noChangeArrowheads="1" noChangeShapeType="1" noTextEdit="1"/>
              </p:cNvSpPr>
              <p:nvPr>
                <p:ph type="body" sz="half" idx="2"/>
              </p:nvPr>
            </p:nvSpPr>
            <p:spPr>
              <a:xfrm>
                <a:off x="611560" y="2564904"/>
                <a:ext cx="3744416" cy="2664296"/>
              </a:xfrm>
              <a:blipFill rotWithShape="1">
                <a:blip r:embed="rId3"/>
                <a:stretch>
                  <a:fillRect l="-325" t="-1144" r="-976"/>
                </a:stretch>
              </a:blipFill>
            </p:spPr>
            <p:txBody>
              <a:bodyPr/>
              <a:lstStyle/>
              <a:p>
                <a:r>
                  <a:rPr lang="ru-RU">
                    <a:noFill/>
                  </a:rPr>
                  <a:t> </a:t>
                </a:r>
              </a:p>
            </p:txBody>
          </p:sp>
        </mc:Fallback>
      </mc:AlternateContent>
    </p:spTree>
    <p:extLst>
      <p:ext uri="{BB962C8B-B14F-4D97-AF65-F5344CB8AC3E}">
        <p14:creationId xmlns:p14="http://schemas.microsoft.com/office/powerpoint/2010/main" val="2509048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5949280"/>
            <a:ext cx="7704856" cy="566936"/>
          </a:xfrm>
        </p:spPr>
        <p:txBody>
          <a:bodyPr/>
          <a:lstStyle/>
          <a:p>
            <a:pPr algn="just"/>
            <a:r>
              <a:rPr lang="ru-RU" sz="1600" dirty="0" smtClean="0">
                <a:solidFill>
                  <a:schemeClr val="tx1"/>
                </a:solidFill>
              </a:rPr>
              <a:t>Картографирование загрязнение подземных вод:</a:t>
            </a:r>
            <a:br>
              <a:rPr lang="ru-RU" sz="1600" dirty="0" smtClean="0">
                <a:solidFill>
                  <a:schemeClr val="tx1"/>
                </a:solidFill>
              </a:rPr>
            </a:br>
            <a:r>
              <a:rPr lang="ru-RU" sz="1600" dirty="0" smtClean="0">
                <a:solidFill>
                  <a:schemeClr val="tx1"/>
                </a:solidFill>
              </a:rPr>
              <a:t>крупномасштабное;			мелкомасштабное.</a:t>
            </a:r>
            <a:endParaRPr lang="ru-RU" sz="1600" dirty="0">
              <a:solidFill>
                <a:schemeClr val="tx1"/>
              </a:solidFill>
            </a:endParaRPr>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86931" y="731838"/>
            <a:ext cx="3671237" cy="5073650"/>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61153" y="731838"/>
            <a:ext cx="3582506" cy="5073650"/>
          </a:xfrm>
        </p:spPr>
      </p:pic>
    </p:spTree>
    <p:extLst>
      <p:ext uri="{BB962C8B-B14F-4D97-AF65-F5344CB8AC3E}">
        <p14:creationId xmlns:p14="http://schemas.microsoft.com/office/powerpoint/2010/main" val="2561048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3636085" cy="1258493"/>
          </a:xfrm>
        </p:spPr>
        <p:txBody>
          <a:bodyPr/>
          <a:lstStyle/>
          <a:p>
            <a:r>
              <a:rPr lang="ru-RU" sz="2000" i="1" dirty="0">
                <a:solidFill>
                  <a:schemeClr val="tx1"/>
                </a:solidFill>
              </a:rPr>
              <a:t>Особенности картографирования загрязнения морей и больших озер</a:t>
            </a:r>
            <a:endParaRPr lang="ru-RU" sz="2000" dirty="0">
              <a:solidFill>
                <a:schemeClr val="tx1"/>
              </a:solidFill>
            </a:endParaRPr>
          </a:p>
        </p:txBody>
      </p:sp>
      <p:sp>
        <p:nvSpPr>
          <p:cNvPr id="3" name="Объект 2"/>
          <p:cNvSpPr>
            <a:spLocks noGrp="1"/>
          </p:cNvSpPr>
          <p:nvPr>
            <p:ph idx="1"/>
          </p:nvPr>
        </p:nvSpPr>
        <p:spPr>
          <a:xfrm>
            <a:off x="4860032" y="188640"/>
            <a:ext cx="4017085" cy="6336704"/>
          </a:xfrm>
        </p:spPr>
        <p:txBody>
          <a:bodyPr>
            <a:normAutofit fontScale="70000" lnSpcReduction="20000"/>
          </a:bodyPr>
          <a:lstStyle/>
          <a:p>
            <a:pPr algn="just"/>
            <a:r>
              <a:rPr lang="ru-RU" dirty="0">
                <a:solidFill>
                  <a:schemeClr val="tx1"/>
                </a:solidFill>
              </a:rPr>
              <a:t>Ввиду высокой динамичности водной среды при изучении её состояния наибольшее значение имеют методы, позволяющие охватывать значительные акватории в единый момент времени. Этому критерию отвечают спутниковые методы, основанные на фиксации оптических характеристик водных масс (блики, изменения прозрачности). Поэтому наибольшие успехи достигнуты в изучении распространения нефтяных пленок, взвешенных частиц и проявлений </a:t>
            </a:r>
            <a:r>
              <a:rPr lang="ru-RU" dirty="0" err="1">
                <a:solidFill>
                  <a:schemeClr val="tx1"/>
                </a:solidFill>
              </a:rPr>
              <a:t>эфтрофикации</a:t>
            </a:r>
            <a:r>
              <a:rPr lang="ru-RU" dirty="0">
                <a:solidFill>
                  <a:schemeClr val="tx1"/>
                </a:solidFill>
              </a:rPr>
              <a:t>. </a:t>
            </a:r>
            <a:endParaRPr lang="ru-RU" dirty="0" smtClean="0">
              <a:solidFill>
                <a:schemeClr val="tx1"/>
              </a:solidFill>
            </a:endParaRPr>
          </a:p>
          <a:p>
            <a:pPr algn="just"/>
            <a:r>
              <a:rPr lang="ru-RU" dirty="0">
                <a:solidFill>
                  <a:schemeClr val="tx1"/>
                </a:solidFill>
              </a:rPr>
              <a:t>Измерения химических и биологических параметров требуют применения контактных методов и в силу этого применяются локально, при детальных исследованиях наиболее проблемных зон. Вне зависимости от определяемых параметров, загрязненные акватории обычно обнаруживают приуроченность к побережьям, районам добычи полезных ископаемых, наиболее напряженным судоходным трассам, а также течениям, проходящим через участки с указанными особенностями.</a:t>
            </a:r>
          </a:p>
        </p:txBody>
      </p:sp>
      <p:sp>
        <p:nvSpPr>
          <p:cNvPr id="4" name="Текст 3"/>
          <p:cNvSpPr>
            <a:spLocks noGrp="1"/>
          </p:cNvSpPr>
          <p:nvPr>
            <p:ph type="body" sz="half" idx="2"/>
          </p:nvPr>
        </p:nvSpPr>
        <p:spPr>
          <a:xfrm>
            <a:off x="539552" y="1988840"/>
            <a:ext cx="3388660" cy="2139518"/>
          </a:xfrm>
        </p:spPr>
        <p:txBody>
          <a:bodyPr/>
          <a:lstStyle/>
          <a:p>
            <a:endParaRPr lang="ru-RU" dirty="0"/>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323528" y="1915108"/>
            <a:ext cx="4680520" cy="3746139"/>
          </a:xfrm>
          <a:prstGeom prst="rect">
            <a:avLst/>
          </a:prstGeom>
        </p:spPr>
      </p:pic>
    </p:spTree>
    <p:extLst>
      <p:ext uri="{BB962C8B-B14F-4D97-AF65-F5344CB8AC3E}">
        <p14:creationId xmlns:p14="http://schemas.microsoft.com/office/powerpoint/2010/main" val="1762372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r>
              <a:rPr lang="ru-RU" sz="4000" dirty="0" smtClean="0">
                <a:solidFill>
                  <a:schemeClr val="tx1"/>
                </a:solidFill>
                <a:effectLst/>
              </a:rPr>
              <a:t>5. КАРТОГРАФИРОВАНИЕ </a:t>
            </a:r>
            <a:r>
              <a:rPr lang="ru-RU" sz="4000" dirty="0">
                <a:solidFill>
                  <a:schemeClr val="tx1"/>
                </a:solidFill>
                <a:effectLst/>
              </a:rPr>
              <a:t>ФИЗИЧЕСКОГО ЗАГРЯЗНЕНИЯ</a:t>
            </a:r>
            <a:endParaRPr lang="ru-RU" sz="4000" dirty="0">
              <a:solidFill>
                <a:schemeClr val="tx1"/>
              </a:solidFill>
            </a:endParaRPr>
          </a:p>
        </p:txBody>
      </p:sp>
    </p:spTree>
    <p:extLst>
      <p:ext uri="{BB962C8B-B14F-4D97-AF65-F5344CB8AC3E}">
        <p14:creationId xmlns:p14="http://schemas.microsoft.com/office/powerpoint/2010/main" val="3247404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7"/>
            <a:ext cx="3636085" cy="936104"/>
          </a:xfrm>
        </p:spPr>
        <p:txBody>
          <a:bodyPr/>
          <a:lstStyle/>
          <a:p>
            <a:r>
              <a:rPr lang="ru-RU" sz="2000" i="1" dirty="0">
                <a:solidFill>
                  <a:schemeClr val="tx1"/>
                </a:solidFill>
              </a:rPr>
              <a:t>Единицы измерения радиоактивности</a:t>
            </a:r>
            <a:endParaRPr lang="ru-RU" sz="2000" dirty="0">
              <a:solidFill>
                <a:schemeClr val="tx1"/>
              </a:solidFill>
            </a:endParaRPr>
          </a:p>
        </p:txBody>
      </p:sp>
      <p:sp>
        <p:nvSpPr>
          <p:cNvPr id="3" name="Объект 2"/>
          <p:cNvSpPr>
            <a:spLocks noGrp="1"/>
          </p:cNvSpPr>
          <p:nvPr>
            <p:ph idx="1"/>
          </p:nvPr>
        </p:nvSpPr>
        <p:spPr>
          <a:xfrm>
            <a:off x="4593515" y="404664"/>
            <a:ext cx="4298965" cy="6264696"/>
          </a:xfrm>
        </p:spPr>
        <p:txBody>
          <a:bodyPr>
            <a:normAutofit fontScale="62500" lnSpcReduction="20000"/>
          </a:bodyPr>
          <a:lstStyle/>
          <a:p>
            <a:pPr algn="just"/>
            <a:r>
              <a:rPr lang="ru-RU" dirty="0" smtClean="0">
                <a:solidFill>
                  <a:schemeClr val="tx1"/>
                </a:solidFill>
              </a:rPr>
              <a:t>Исходной </a:t>
            </a:r>
            <a:r>
              <a:rPr lang="ru-RU" dirty="0">
                <a:solidFill>
                  <a:schemeClr val="tx1"/>
                </a:solidFill>
              </a:rPr>
              <a:t>величиной в системе СИ является беккерель (Бк) </a:t>
            </a:r>
            <a:r>
              <a:rPr lang="ru-RU" dirty="0">
                <a:solidFill>
                  <a:schemeClr val="tx1"/>
                </a:solidFill>
                <a:sym typeface="Times New Roman"/>
              </a:rPr>
              <a:t>-</a:t>
            </a:r>
            <a:r>
              <a:rPr lang="ru-RU" dirty="0" smtClean="0">
                <a:solidFill>
                  <a:schemeClr val="tx1"/>
                </a:solidFill>
              </a:rPr>
              <a:t> </a:t>
            </a:r>
            <a:r>
              <a:rPr lang="ru-RU" dirty="0">
                <a:solidFill>
                  <a:schemeClr val="tx1"/>
                </a:solidFill>
              </a:rPr>
              <a:t>1 распад в секунду. </a:t>
            </a:r>
            <a:endParaRPr lang="ru-RU" dirty="0" smtClean="0">
              <a:solidFill>
                <a:schemeClr val="tx1"/>
              </a:solidFill>
            </a:endParaRPr>
          </a:p>
          <a:p>
            <a:pPr algn="just"/>
            <a:r>
              <a:rPr lang="ru-RU" i="1" dirty="0" smtClean="0">
                <a:solidFill>
                  <a:schemeClr val="tx1"/>
                </a:solidFill>
              </a:rPr>
              <a:t>Дозой </a:t>
            </a:r>
            <a:r>
              <a:rPr lang="ru-RU" i="1" dirty="0">
                <a:solidFill>
                  <a:schemeClr val="tx1"/>
                </a:solidFill>
              </a:rPr>
              <a:t>облучения</a:t>
            </a:r>
            <a:r>
              <a:rPr lang="ru-RU" dirty="0">
                <a:solidFill>
                  <a:schemeClr val="tx1"/>
                </a:solidFill>
              </a:rPr>
              <a:t> называется количество энергии излучения, переданной тканям организма. Поглощенные дозы измеряются в </a:t>
            </a:r>
            <a:r>
              <a:rPr lang="ru-RU" dirty="0" err="1">
                <a:solidFill>
                  <a:schemeClr val="tx1"/>
                </a:solidFill>
              </a:rPr>
              <a:t>греях</a:t>
            </a:r>
            <a:r>
              <a:rPr lang="ru-RU" dirty="0">
                <a:solidFill>
                  <a:schemeClr val="tx1"/>
                </a:solidFill>
              </a:rPr>
              <a:t> (Гр), 1 грей равен 1 джоулю на килограмм массы. Однако при одинаковой поглощенной дозе α-излучение в 20 раз опаснее, чем β- и γ-излучение. Скорректированная с учетом этого доза называется эквивалентной дозой, измеряемой в </a:t>
            </a:r>
            <a:r>
              <a:rPr lang="ru-RU" dirty="0" err="1">
                <a:solidFill>
                  <a:schemeClr val="tx1"/>
                </a:solidFill>
              </a:rPr>
              <a:t>зивертах</a:t>
            </a:r>
            <a:r>
              <a:rPr lang="ru-RU" dirty="0">
                <a:solidFill>
                  <a:schemeClr val="tx1"/>
                </a:solidFill>
              </a:rPr>
              <a:t> (Зв</a:t>
            </a:r>
            <a:r>
              <a:rPr lang="ru-RU" dirty="0" smtClean="0">
                <a:solidFill>
                  <a:schemeClr val="tx1"/>
                </a:solidFill>
              </a:rPr>
              <a:t>).</a:t>
            </a:r>
          </a:p>
          <a:p>
            <a:pPr algn="just"/>
            <a:r>
              <a:rPr lang="ru-RU" dirty="0">
                <a:solidFill>
                  <a:schemeClr val="tx1"/>
                </a:solidFill>
              </a:rPr>
              <a:t>Широко используются также внесистемные единицы, такие как кюри, бэр, рад. В кюри (Ки) измеряется количество предстоящих радиоактивных распадов, с учетом количества и изотопного состава радиоактивных веществ, 1 кюри соответствует числу распадов в 1 грамме </a:t>
            </a:r>
            <a:r>
              <a:rPr lang="ru-RU" baseline="30000" dirty="0">
                <a:solidFill>
                  <a:schemeClr val="tx1"/>
                </a:solidFill>
              </a:rPr>
              <a:t>226</a:t>
            </a:r>
            <a:r>
              <a:rPr lang="en-US" dirty="0">
                <a:solidFill>
                  <a:schemeClr val="tx1"/>
                </a:solidFill>
              </a:rPr>
              <a:t>Ra</a:t>
            </a:r>
            <a:r>
              <a:rPr lang="ru-RU" dirty="0">
                <a:solidFill>
                  <a:schemeClr val="tx1"/>
                </a:solidFill>
              </a:rPr>
              <a:t>, равняющееся 3,7</a:t>
            </a:r>
            <a:r>
              <a:rPr lang="ru-RU" baseline="30000" dirty="0">
                <a:solidFill>
                  <a:schemeClr val="tx1"/>
                </a:solidFill>
              </a:rPr>
              <a:t>.</a:t>
            </a:r>
            <a:r>
              <a:rPr lang="ru-RU" dirty="0">
                <a:solidFill>
                  <a:schemeClr val="tx1"/>
                </a:solidFill>
              </a:rPr>
              <a:t>10</a:t>
            </a:r>
            <a:r>
              <a:rPr lang="ru-RU" baseline="30000" dirty="0">
                <a:solidFill>
                  <a:schemeClr val="tx1"/>
                </a:solidFill>
              </a:rPr>
              <a:t>10 </a:t>
            </a:r>
            <a:r>
              <a:rPr lang="ru-RU" dirty="0">
                <a:solidFill>
                  <a:schemeClr val="tx1"/>
                </a:solidFill>
              </a:rPr>
              <a:t>Бк. Рад </a:t>
            </a:r>
            <a:r>
              <a:rPr lang="ru-RU" dirty="0">
                <a:solidFill>
                  <a:schemeClr val="tx1"/>
                </a:solidFill>
                <a:sym typeface="Times New Roman"/>
              </a:rPr>
              <a:t>-</a:t>
            </a:r>
            <a:r>
              <a:rPr lang="ru-RU" dirty="0" smtClean="0">
                <a:solidFill>
                  <a:schemeClr val="tx1"/>
                </a:solidFill>
              </a:rPr>
              <a:t> </a:t>
            </a:r>
            <a:r>
              <a:rPr lang="ru-RU" dirty="0">
                <a:solidFill>
                  <a:schemeClr val="tx1"/>
                </a:solidFill>
              </a:rPr>
              <a:t>единица поглощенной дозы: 1 рад = 0,01 Гр. Бэр (биологический эквивалент рентгена) </a:t>
            </a:r>
            <a:r>
              <a:rPr lang="ru-RU" dirty="0">
                <a:solidFill>
                  <a:schemeClr val="tx1"/>
                </a:solidFill>
                <a:sym typeface="Times New Roman"/>
              </a:rPr>
              <a:t>-</a:t>
            </a:r>
            <a:r>
              <a:rPr lang="ru-RU" dirty="0" smtClean="0">
                <a:solidFill>
                  <a:schemeClr val="tx1"/>
                </a:solidFill>
              </a:rPr>
              <a:t> </a:t>
            </a:r>
            <a:r>
              <a:rPr lang="ru-RU" dirty="0">
                <a:solidFill>
                  <a:schemeClr val="tx1"/>
                </a:solidFill>
              </a:rPr>
              <a:t>единица эквивалентной дозы: 1 бэр = 0,01 Зв. </a:t>
            </a:r>
            <a:endParaRPr lang="ru-RU" dirty="0" smtClean="0">
              <a:solidFill>
                <a:schemeClr val="tx1"/>
              </a:solidFill>
            </a:endParaRPr>
          </a:p>
          <a:p>
            <a:pPr algn="just"/>
            <a:r>
              <a:rPr lang="ru-RU" dirty="0" smtClean="0">
                <a:solidFill>
                  <a:schemeClr val="tx1"/>
                </a:solidFill>
              </a:rPr>
              <a:t>Безопасной </a:t>
            </a:r>
            <a:r>
              <a:rPr lang="ru-RU" dirty="0">
                <a:solidFill>
                  <a:schemeClr val="tx1"/>
                </a:solidFill>
              </a:rPr>
              <a:t>дозой для взрослого </a:t>
            </a:r>
            <a:r>
              <a:rPr lang="ru-RU" dirty="0" smtClean="0">
                <a:solidFill>
                  <a:schemeClr val="tx1"/>
                </a:solidFill>
              </a:rPr>
              <a:t>человека считается </a:t>
            </a:r>
            <a:r>
              <a:rPr lang="ru-RU" dirty="0">
                <a:solidFill>
                  <a:schemeClr val="tx1"/>
                </a:solidFill>
              </a:rPr>
              <a:t>50 </a:t>
            </a:r>
            <a:r>
              <a:rPr lang="ru-RU" dirty="0" err="1">
                <a:solidFill>
                  <a:schemeClr val="tx1"/>
                </a:solidFill>
              </a:rPr>
              <a:t>миллизивертов</a:t>
            </a:r>
            <a:r>
              <a:rPr lang="ru-RU" dirty="0">
                <a:solidFill>
                  <a:schemeClr val="tx1"/>
                </a:solidFill>
              </a:rPr>
              <a:t> (</a:t>
            </a:r>
            <a:r>
              <a:rPr lang="ru-RU" dirty="0" err="1">
                <a:solidFill>
                  <a:schemeClr val="tx1"/>
                </a:solidFill>
              </a:rPr>
              <a:t>мЗв</a:t>
            </a:r>
            <a:r>
              <a:rPr lang="ru-RU" dirty="0">
                <a:solidFill>
                  <a:schemeClr val="tx1"/>
                </a:solidFill>
              </a:rPr>
              <a:t>) в </a:t>
            </a:r>
            <a:r>
              <a:rPr lang="ru-RU" dirty="0" smtClean="0">
                <a:solidFill>
                  <a:schemeClr val="tx1"/>
                </a:solidFill>
              </a:rPr>
              <a:t>год.</a:t>
            </a:r>
          </a:p>
          <a:p>
            <a:pPr algn="just"/>
            <a:r>
              <a:rPr lang="ru-RU" dirty="0">
                <a:solidFill>
                  <a:schemeClr val="tx1"/>
                </a:solidFill>
              </a:rPr>
              <a:t>Загрязненной считается территория, содержащая 1 Ки/км</a:t>
            </a:r>
            <a:r>
              <a:rPr lang="ru-RU" baseline="30000" dirty="0">
                <a:solidFill>
                  <a:schemeClr val="tx1"/>
                </a:solidFill>
              </a:rPr>
              <a:t>2 </a:t>
            </a:r>
            <a:r>
              <a:rPr lang="ru-RU" dirty="0">
                <a:solidFill>
                  <a:schemeClr val="tx1"/>
                </a:solidFill>
              </a:rPr>
              <a:t>и более. </a:t>
            </a:r>
          </a:p>
          <a:p>
            <a:pPr algn="just"/>
            <a:r>
              <a:rPr lang="ru-RU" dirty="0">
                <a:solidFill>
                  <a:schemeClr val="tx1"/>
                </a:solidFill>
              </a:rPr>
              <a:t>Рентген – внесистемная единица измерения энергии экспозиционной дозы ионизирующих излучений, определяемой по ионизирующему воздействию на воздух. </a:t>
            </a:r>
            <a:r>
              <a:rPr lang="ru-RU" dirty="0" smtClean="0">
                <a:solidFill>
                  <a:schemeClr val="tx1"/>
                </a:solidFill>
              </a:rPr>
              <a:t>Интенсивность </a:t>
            </a:r>
            <a:r>
              <a:rPr lang="ru-RU" dirty="0">
                <a:solidFill>
                  <a:schemeClr val="tx1"/>
                </a:solidFill>
              </a:rPr>
              <a:t>излучения чаще всего измеряется в рентгенах в час.</a:t>
            </a:r>
            <a:r>
              <a:rPr lang="ru-RU" dirty="0" smtClean="0">
                <a:solidFill>
                  <a:schemeClr val="tx1"/>
                </a:solidFill>
              </a:rPr>
              <a:t> </a:t>
            </a:r>
            <a:endParaRPr lang="ru-RU" dirty="0">
              <a:solidFill>
                <a:schemeClr val="tx1"/>
              </a:solidFill>
            </a:endParaRPr>
          </a:p>
        </p:txBody>
      </p:sp>
      <p:sp>
        <p:nvSpPr>
          <p:cNvPr id="4" name="Текст 3"/>
          <p:cNvSpPr>
            <a:spLocks noGrp="1"/>
          </p:cNvSpPr>
          <p:nvPr>
            <p:ph type="body" sz="half" idx="2"/>
          </p:nvPr>
        </p:nvSpPr>
        <p:spPr>
          <a:xfrm>
            <a:off x="683568" y="2636912"/>
            <a:ext cx="2376264" cy="2139518"/>
          </a:xfrm>
        </p:spPr>
        <p:txBody>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844824"/>
            <a:ext cx="3530865" cy="4176464"/>
          </a:xfrm>
          <a:prstGeom prst="rect">
            <a:avLst/>
          </a:prstGeom>
        </p:spPr>
      </p:pic>
    </p:spTree>
    <p:extLst>
      <p:ext uri="{BB962C8B-B14F-4D97-AF65-F5344CB8AC3E}">
        <p14:creationId xmlns:p14="http://schemas.microsoft.com/office/powerpoint/2010/main" val="2701992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67162" y="568093"/>
            <a:ext cx="4017085" cy="5577800"/>
          </a:xfrm>
        </p:spPr>
        <p:txBody>
          <a:bodyPr>
            <a:normAutofit fontScale="55000" lnSpcReduction="20000"/>
          </a:bodyPr>
          <a:lstStyle/>
          <a:p>
            <a:pPr algn="just"/>
            <a:r>
              <a:rPr lang="ru-RU" b="1" i="1" dirty="0">
                <a:solidFill>
                  <a:schemeClr val="tx1"/>
                </a:solidFill>
              </a:rPr>
              <a:t>Измерение уровней радиоактивности</a:t>
            </a:r>
            <a:r>
              <a:rPr lang="ru-RU" dirty="0">
                <a:solidFill>
                  <a:schemeClr val="tx1"/>
                </a:solidFill>
              </a:rPr>
              <a:t>. В отличие от выбора представительных точек при других видах полевых исследований, измерения гамма-фона обычно проводят в узлах геометрически правильных сеток. В результате выявляется общий уровень радиационного фона (обычно в </a:t>
            </a:r>
            <a:r>
              <a:rPr lang="ru-RU" dirty="0" err="1">
                <a:solidFill>
                  <a:schemeClr val="tx1"/>
                </a:solidFill>
              </a:rPr>
              <a:t>мкр</a:t>
            </a:r>
            <a:r>
              <a:rPr lang="ru-RU" dirty="0">
                <a:solidFill>
                  <a:schemeClr val="tx1"/>
                </a:solidFill>
              </a:rPr>
              <a:t>/ч), обусловленный как естественными причинами, так и техногенным загрязнением: выпадением аэрозолей, образовавшихся при ядерных испытаниях и авариях; аномалии от локальных источников. В пределах выявленных участков повышенного фона для определения их происхождения и степени опасности определяется (на основе отбора и анализа проб) содержание отдельных радионуклидов в поверхностном слое почв, донных отложениях, растительных тканях. </a:t>
            </a:r>
          </a:p>
          <a:p>
            <a:pPr algn="just"/>
            <a:r>
              <a:rPr lang="ru-RU" b="1" i="1" dirty="0">
                <a:solidFill>
                  <a:schemeClr val="tx1"/>
                </a:solidFill>
              </a:rPr>
              <a:t>Картографическое представление результатов</a:t>
            </a:r>
            <a:r>
              <a:rPr lang="ru-RU" dirty="0">
                <a:solidFill>
                  <a:schemeClr val="tx1"/>
                </a:solidFill>
              </a:rPr>
              <a:t>. Радиационная обстановка обычно характеризуется на картах с использованием способа изолиний. Изолиниями могут передаваться уровни гамма-фона, содержание отдельных радионуклидов, мощность дозы облучения за определенный период. Аномалии, не выражающиеся в масштабе карты, обозначаются значками. В результате исследований изотопного состава радионуклидов создаются карты радиационного загрязнения, на которых характеризуется общее содержание радионуклидов в почвах и донных отложениях, обычно в кюри на км</a:t>
            </a:r>
            <a:r>
              <a:rPr lang="ru-RU" baseline="30000" dirty="0">
                <a:solidFill>
                  <a:schemeClr val="tx1"/>
                </a:solidFill>
              </a:rPr>
              <a:t>2</a:t>
            </a:r>
            <a:r>
              <a:rPr lang="ru-RU" dirty="0">
                <a:solidFill>
                  <a:schemeClr val="tx1"/>
                </a:solidFill>
              </a:rPr>
              <a:t>. На упрощенных картах, ориентированных на массовую аудиторию, иногда изображаются ареалы радиационного загрязнения, в </a:t>
            </a:r>
            <a:r>
              <a:rPr lang="ru-RU" dirty="0" err="1">
                <a:solidFill>
                  <a:schemeClr val="tx1"/>
                </a:solidFill>
              </a:rPr>
              <a:t>т.ч</a:t>
            </a:r>
            <a:r>
              <a:rPr lang="ru-RU" dirty="0">
                <a:solidFill>
                  <a:schemeClr val="tx1"/>
                </a:solidFill>
              </a:rPr>
              <a:t>. без количественной характеристики.</a:t>
            </a:r>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609508"/>
            <a:ext cx="4608512" cy="2962615"/>
          </a:xfrm>
          <a:prstGeom prst="rect">
            <a:avLst/>
          </a:prstGeom>
        </p:spPr>
      </p:pic>
    </p:spTree>
    <p:extLst>
      <p:ext uri="{BB962C8B-B14F-4D97-AF65-F5344CB8AC3E}">
        <p14:creationId xmlns:p14="http://schemas.microsoft.com/office/powerpoint/2010/main" val="1138302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3"/>
            <a:ext cx="3636085" cy="864096"/>
          </a:xfrm>
        </p:spPr>
        <p:txBody>
          <a:bodyPr/>
          <a:lstStyle/>
          <a:p>
            <a:r>
              <a:rPr lang="ru-RU" sz="2000" dirty="0">
                <a:solidFill>
                  <a:schemeClr val="tx1"/>
                </a:solidFill>
              </a:rPr>
              <a:t>Картографирование шумового загрязнения</a:t>
            </a:r>
          </a:p>
        </p:txBody>
      </p:sp>
      <p:sp>
        <p:nvSpPr>
          <p:cNvPr id="3" name="Объект 2"/>
          <p:cNvSpPr>
            <a:spLocks noGrp="1"/>
          </p:cNvSpPr>
          <p:nvPr>
            <p:ph idx="1"/>
          </p:nvPr>
        </p:nvSpPr>
        <p:spPr>
          <a:xfrm>
            <a:off x="4860032" y="731520"/>
            <a:ext cx="3750568" cy="5793824"/>
          </a:xfrm>
        </p:spPr>
        <p:txBody>
          <a:bodyPr>
            <a:normAutofit fontScale="62500" lnSpcReduction="20000"/>
          </a:bodyPr>
          <a:lstStyle/>
          <a:p>
            <a:pPr algn="just"/>
            <a:r>
              <a:rPr lang="ru-RU" dirty="0">
                <a:solidFill>
                  <a:schemeClr val="tx1"/>
                </a:solidFill>
              </a:rPr>
              <a:t>Может проводиться по результатам натурных измерений, на основе расчетных данных, либо с использованием сочетаний того и другого. В первом случае используют результаты инструментальных измерений уровней шума </a:t>
            </a:r>
            <a:r>
              <a:rPr lang="ru-RU" dirty="0" err="1">
                <a:solidFill>
                  <a:schemeClr val="tx1"/>
                </a:solidFill>
              </a:rPr>
              <a:t>шумомерами</a:t>
            </a:r>
            <a:r>
              <a:rPr lang="ru-RU" dirty="0">
                <a:solidFill>
                  <a:schemeClr val="tx1"/>
                </a:solidFill>
              </a:rPr>
              <a:t> I или II класса. При этом, поскольку шумы с разными частотами при одинаковой интенсивности оказывают неодинаковое физиологическое воздействие, измеряют в дБ, нормируют и картографируют </a:t>
            </a:r>
            <a:r>
              <a:rPr lang="ru-RU" i="1" dirty="0">
                <a:solidFill>
                  <a:schemeClr val="tx1"/>
                </a:solidFill>
              </a:rPr>
              <a:t>эквивалентные уровни звука</a:t>
            </a:r>
            <a:r>
              <a:rPr lang="ru-RU" dirty="0">
                <a:solidFill>
                  <a:schemeClr val="tx1"/>
                </a:solidFill>
              </a:rPr>
              <a:t>, т.е. скорректированные с учетом частотных характеристик</a:t>
            </a:r>
            <a:r>
              <a:rPr lang="ru-RU" dirty="0" smtClean="0">
                <a:solidFill>
                  <a:schemeClr val="tx1"/>
                </a:solidFill>
              </a:rPr>
              <a:t>.</a:t>
            </a:r>
          </a:p>
          <a:p>
            <a:pPr algn="just"/>
            <a:r>
              <a:rPr lang="ru-RU" dirty="0">
                <a:solidFill>
                  <a:schemeClr val="tx1"/>
                </a:solidFill>
              </a:rPr>
              <a:t>Методика создания карт шума при разработке генеральных планов и проектов детальной </a:t>
            </a:r>
            <a:r>
              <a:rPr lang="ru-RU" dirty="0" smtClean="0">
                <a:solidFill>
                  <a:schemeClr val="tx1"/>
                </a:solidFill>
              </a:rPr>
              <a:t>планировки </a:t>
            </a:r>
            <a:r>
              <a:rPr lang="ru-RU" dirty="0">
                <a:solidFill>
                  <a:schemeClr val="tx1"/>
                </a:solidFill>
              </a:rPr>
              <a:t>предусматривает использование линейных знаков и соответственно характеристику только в пределах улично-дорожной сети. Однако расчетная </a:t>
            </a:r>
            <a:r>
              <a:rPr lang="ru-RU" dirty="0" smtClean="0">
                <a:solidFill>
                  <a:schemeClr val="tx1"/>
                </a:solidFill>
              </a:rPr>
              <a:t>методика </a:t>
            </a:r>
            <a:r>
              <a:rPr lang="ru-RU" dirty="0">
                <a:solidFill>
                  <a:schemeClr val="tx1"/>
                </a:solidFill>
              </a:rPr>
              <a:t>предусматривает возможность приближенной характеристики и внутриквартальных пространств. В этом случае оправдано применение изолиний. На основе </a:t>
            </a:r>
            <a:r>
              <a:rPr lang="ru-RU" dirty="0" err="1">
                <a:solidFill>
                  <a:schemeClr val="tx1"/>
                </a:solidFill>
              </a:rPr>
              <a:t>изолинейных</a:t>
            </a:r>
            <a:r>
              <a:rPr lang="ru-RU" dirty="0">
                <a:solidFill>
                  <a:schemeClr val="tx1"/>
                </a:solidFill>
              </a:rPr>
              <a:t> карт выделяют зоны шумового дискомфорта, в пределах которых превышаются гигиенические </a:t>
            </a:r>
            <a:r>
              <a:rPr lang="ru-RU" dirty="0" smtClean="0">
                <a:solidFill>
                  <a:schemeClr val="tx1"/>
                </a:solidFill>
              </a:rPr>
              <a:t>стандарты.</a:t>
            </a:r>
            <a:endParaRPr lang="ru-RU" dirty="0">
              <a:solidFill>
                <a:schemeClr val="tx1"/>
              </a:solidFill>
            </a:endParaRPr>
          </a:p>
        </p:txBody>
      </p:sp>
      <p:sp>
        <p:nvSpPr>
          <p:cNvPr id="4" name="Текст 3"/>
          <p:cNvSpPr>
            <a:spLocks noGrp="1"/>
          </p:cNvSpPr>
          <p:nvPr>
            <p:ph type="body" sz="half" idx="2"/>
          </p:nvPr>
        </p:nvSpPr>
        <p:spPr>
          <a:xfrm>
            <a:off x="755576" y="278092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2420888"/>
            <a:ext cx="4220604" cy="3136713"/>
          </a:xfrm>
          <a:prstGeom prst="rect">
            <a:avLst/>
          </a:prstGeom>
        </p:spPr>
      </p:pic>
    </p:spTree>
    <p:extLst>
      <p:ext uri="{BB962C8B-B14F-4D97-AF65-F5344CB8AC3E}">
        <p14:creationId xmlns:p14="http://schemas.microsoft.com/office/powerpoint/2010/main" val="1600928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3636085" cy="936104"/>
          </a:xfrm>
        </p:spPr>
        <p:txBody>
          <a:bodyPr/>
          <a:lstStyle/>
          <a:p>
            <a:r>
              <a:rPr lang="ru-RU" sz="2000" dirty="0">
                <a:solidFill>
                  <a:schemeClr val="tx1"/>
                </a:solidFill>
              </a:rPr>
              <a:t>Картографирование электромагнитных полей</a:t>
            </a:r>
          </a:p>
        </p:txBody>
      </p:sp>
      <p:sp>
        <p:nvSpPr>
          <p:cNvPr id="3" name="Объект 2"/>
          <p:cNvSpPr>
            <a:spLocks noGrp="1"/>
          </p:cNvSpPr>
          <p:nvPr>
            <p:ph idx="1"/>
          </p:nvPr>
        </p:nvSpPr>
        <p:spPr>
          <a:xfrm>
            <a:off x="5364088" y="404664"/>
            <a:ext cx="3606552" cy="6120680"/>
          </a:xfrm>
        </p:spPr>
        <p:txBody>
          <a:bodyPr>
            <a:normAutofit fontScale="55000" lnSpcReduction="20000"/>
          </a:bodyPr>
          <a:lstStyle/>
          <a:p>
            <a:pPr algn="just"/>
            <a:r>
              <a:rPr lang="ru-RU" dirty="0">
                <a:solidFill>
                  <a:schemeClr val="tx1"/>
                </a:solidFill>
              </a:rPr>
              <a:t>Картографирование электромагнитных полей не приобрело пока значительного распространения. Хотя уровни напряженности электрических и электромагнитных полей являются предметом гигиенической </a:t>
            </a:r>
            <a:r>
              <a:rPr lang="ru-RU" dirty="0" smtClean="0">
                <a:solidFill>
                  <a:schemeClr val="tx1"/>
                </a:solidFill>
              </a:rPr>
              <a:t>регламентации, </a:t>
            </a:r>
            <a:r>
              <a:rPr lang="ru-RU" dirty="0">
                <a:solidFill>
                  <a:schemeClr val="tx1"/>
                </a:solidFill>
              </a:rPr>
              <a:t>публикации по методике составления соответствующих карт единичны. На карте электромагнитных полей в Экологическом атласе </a:t>
            </a:r>
            <a:r>
              <a:rPr lang="ru-RU" dirty="0" smtClean="0">
                <a:solidFill>
                  <a:schemeClr val="tx1"/>
                </a:solidFill>
              </a:rPr>
              <a:t>Санкт-Петербурга </a:t>
            </a:r>
            <a:r>
              <a:rPr lang="ru-RU" dirty="0">
                <a:solidFill>
                  <a:schemeClr val="tx1"/>
                </a:solidFill>
              </a:rPr>
              <a:t>(едва ли не первой такого рода) способом линейных знаков изображены примерные значения электромагнитных полей вдоль городских улиц, т.е. на оценочном уровне охарактеризовано лишь воздействие воздушных линий электропередач. Подобная методика реализована также в Экологическом атласе Тольятти.  Для локальных источников электромагнитных полей (радио- и телепередатчики, локаторы) показывается окружающая зона (сектор), в пределах которой при работе источников превышаются гигиенические </a:t>
            </a:r>
            <a:r>
              <a:rPr lang="ru-RU" dirty="0" smtClean="0">
                <a:solidFill>
                  <a:schemeClr val="tx1"/>
                </a:solidFill>
              </a:rPr>
              <a:t>стандарты </a:t>
            </a:r>
            <a:r>
              <a:rPr lang="ru-RU" dirty="0">
                <a:solidFill>
                  <a:schemeClr val="tx1"/>
                </a:solidFill>
              </a:rPr>
              <a:t>и, иногда, количественные характеристики напряженности.</a:t>
            </a:r>
          </a:p>
          <a:p>
            <a:pPr algn="just"/>
            <a:r>
              <a:rPr lang="ru-RU" dirty="0">
                <a:solidFill>
                  <a:schemeClr val="tx1"/>
                </a:solidFill>
              </a:rPr>
              <a:t>Характеристики физического загрязнения на специализированных картах принято изображать в соответствующих единицах измерения: дБ, В/м</a:t>
            </a:r>
            <a:r>
              <a:rPr lang="ru-RU" baseline="30000" dirty="0">
                <a:solidFill>
                  <a:schemeClr val="tx1"/>
                </a:solidFill>
              </a:rPr>
              <a:t>2</a:t>
            </a:r>
            <a:r>
              <a:rPr lang="ru-RU" dirty="0">
                <a:solidFill>
                  <a:schemeClr val="tx1"/>
                </a:solidFill>
              </a:rPr>
              <a:t>, </a:t>
            </a:r>
            <a:r>
              <a:rPr lang="ru-RU" dirty="0" err="1">
                <a:solidFill>
                  <a:schemeClr val="tx1"/>
                </a:solidFill>
              </a:rPr>
              <a:t>мкр</a:t>
            </a:r>
            <a:r>
              <a:rPr lang="ru-RU" dirty="0">
                <a:solidFill>
                  <a:schemeClr val="tx1"/>
                </a:solidFill>
              </a:rPr>
              <a:t>/ч, Ки/км</a:t>
            </a:r>
            <a:r>
              <a:rPr lang="ru-RU" baseline="30000" dirty="0">
                <a:solidFill>
                  <a:schemeClr val="tx1"/>
                </a:solidFill>
              </a:rPr>
              <a:t>2</a:t>
            </a:r>
            <a:r>
              <a:rPr lang="ru-RU" dirty="0">
                <a:solidFill>
                  <a:schemeClr val="tx1"/>
                </a:solidFill>
              </a:rPr>
              <a:t>. При интеграции физических характеристик в суммарные показатели антропогенной нагрузки требуется нормирование фактических уровней на предельно допустимые, т.е. переход к долям соответствующих ПДУ. Объединение в одном показателе разных видов физических полей не практикуется.</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8760"/>
            <a:ext cx="4733066" cy="2736304"/>
          </a:xfrm>
          <a:prstGeom prst="rect">
            <a:avLst/>
          </a:prstGeom>
        </p:spPr>
      </p:pic>
      <p:sp>
        <p:nvSpPr>
          <p:cNvPr id="4" name="Прямоугольник 3"/>
          <p:cNvSpPr/>
          <p:nvPr/>
        </p:nvSpPr>
        <p:spPr>
          <a:xfrm>
            <a:off x="467544" y="4437112"/>
            <a:ext cx="4248472" cy="1754326"/>
          </a:xfrm>
          <a:prstGeom prst="rect">
            <a:avLst/>
          </a:prstGeom>
        </p:spPr>
        <p:txBody>
          <a:bodyPr wrap="square">
            <a:spAutoFit/>
          </a:bodyPr>
          <a:lstStyle/>
          <a:p>
            <a:pPr algn="just"/>
            <a:r>
              <a:rPr lang="ru-RU" sz="1200" dirty="0"/>
              <a:t>Низкочастотные электрические поля в городах и промышленных зонах генерируются линиями электропередачи и распространяются на расстояние порядка десятков метров от них. Соответственно, наиболее адекватным способом картирования электрических полей промышленной частоты являются линейные знаки. Их наносят вдоль трасс высоковольтных линий, а также вдоль сопровождаемых низковольтными линиями улиц и дорог. </a:t>
            </a:r>
          </a:p>
        </p:txBody>
      </p:sp>
    </p:spTree>
    <p:extLst>
      <p:ext uri="{BB962C8B-B14F-4D97-AF65-F5344CB8AC3E}">
        <p14:creationId xmlns:p14="http://schemas.microsoft.com/office/powerpoint/2010/main" val="1030212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1520" y="4581128"/>
            <a:ext cx="8424936" cy="2016224"/>
          </a:xfrm>
        </p:spPr>
        <p:txBody>
          <a:bodyPr>
            <a:normAutofit lnSpcReduction="10000"/>
          </a:bodyPr>
          <a:lstStyle/>
          <a:p>
            <a:pPr algn="just"/>
            <a:r>
              <a:rPr lang="ru-RU" dirty="0">
                <a:solidFill>
                  <a:schemeClr val="tx1"/>
                </a:solidFill>
              </a:rPr>
              <a:t>Низкочастотные магнитные поля распространяются на более значительные расстояния от высоковольтных линий, а также продуцируются многочисленными электрическими приборами и устройствами промышленного и бытового назначения. Их взаимодействие и наложение формирует в городах повсеместный, очень изменчивый фон, иногда называемый «электромагнитным смогом». Величины напряженности магнитного поля (магнитной индукции, измеряемой в городах в </a:t>
            </a:r>
            <a:r>
              <a:rPr lang="ru-RU" dirty="0" err="1">
                <a:solidFill>
                  <a:schemeClr val="tx1"/>
                </a:solidFill>
              </a:rPr>
              <a:t>нанотесла</a:t>
            </a:r>
            <a:r>
              <a:rPr lang="ru-RU" dirty="0">
                <a:solidFill>
                  <a:schemeClr val="tx1"/>
                </a:solidFill>
              </a:rPr>
              <a:t> - </a:t>
            </a:r>
            <a:r>
              <a:rPr lang="ru-RU" dirty="0" err="1">
                <a:solidFill>
                  <a:schemeClr val="tx1"/>
                </a:solidFill>
              </a:rPr>
              <a:t>нТл</a:t>
            </a:r>
            <a:r>
              <a:rPr lang="ru-RU" dirty="0">
                <a:solidFill>
                  <a:schemeClr val="tx1"/>
                </a:solidFill>
              </a:rPr>
              <a:t>) закономерно возрастают на территориях с плотной застройкой, обычно наиболее нагруженных электротехническими устройствами, и снижаются на малонаселенных участках и в рекреационных зонах. Соответственно, величина магнитной индукции может рассматриваться как индикатор общей техногенной нагрузки на территорию (</a:t>
            </a:r>
            <a:r>
              <a:rPr lang="ru-RU" dirty="0" err="1">
                <a:solidFill>
                  <a:schemeClr val="tx1"/>
                </a:solidFill>
              </a:rPr>
              <a:t>геоиндикатор</a:t>
            </a:r>
            <a:r>
              <a:rPr lang="ru-RU" dirty="0">
                <a:solidFill>
                  <a:schemeClr val="tx1"/>
                </a:solidFill>
              </a:rPr>
              <a:t>). </a:t>
            </a:r>
          </a:p>
        </p:txBody>
      </p:sp>
      <p:pic>
        <p:nvPicPr>
          <p:cNvPr id="5" name="Объект 4" descr="Рис"/>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6695" y="476250"/>
            <a:ext cx="6607009" cy="3960813"/>
          </a:xfrm>
          <a:prstGeom prst="rect">
            <a:avLst/>
          </a:prstGeom>
          <a:noFill/>
          <a:ln>
            <a:noFill/>
          </a:ln>
        </p:spPr>
      </p:pic>
    </p:spTree>
    <p:extLst>
      <p:ext uri="{BB962C8B-B14F-4D97-AF65-F5344CB8AC3E}">
        <p14:creationId xmlns:p14="http://schemas.microsoft.com/office/powerpoint/2010/main" val="1040922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6093296"/>
            <a:ext cx="8352928" cy="360040"/>
          </a:xfrm>
        </p:spPr>
        <p:txBody>
          <a:bodyPr>
            <a:normAutofit fontScale="77500" lnSpcReduction="20000"/>
          </a:bodyPr>
          <a:lstStyle/>
          <a:p>
            <a:r>
              <a:rPr lang="ru-RU" dirty="0">
                <a:solidFill>
                  <a:schemeClr val="tx1"/>
                </a:solidFill>
              </a:rPr>
              <a:t>Высокочастотные электромагнитные поля </a:t>
            </a:r>
            <a:r>
              <a:rPr lang="ru-RU" dirty="0" err="1">
                <a:solidFill>
                  <a:schemeClr val="tx1"/>
                </a:solidFill>
              </a:rPr>
              <a:t>картируются</a:t>
            </a:r>
            <a:r>
              <a:rPr lang="ru-RU" dirty="0">
                <a:solidFill>
                  <a:schemeClr val="tx1"/>
                </a:solidFill>
              </a:rPr>
              <a:t> ареалами, как зоны воздействия радио- и </a:t>
            </a:r>
            <a:r>
              <a:rPr lang="ru-RU" dirty="0" err="1">
                <a:solidFill>
                  <a:schemeClr val="tx1"/>
                </a:solidFill>
              </a:rPr>
              <a:t>телепередающих</a:t>
            </a:r>
            <a:r>
              <a:rPr lang="ru-RU" dirty="0">
                <a:solidFill>
                  <a:schemeClr val="tx1"/>
                </a:solidFill>
              </a:rPr>
              <a:t> станций, </a:t>
            </a:r>
            <a:r>
              <a:rPr lang="ru-RU" dirty="0" smtClean="0">
                <a:solidFill>
                  <a:schemeClr val="tx1"/>
                </a:solidFill>
              </a:rPr>
              <a:t>локаторов.</a:t>
            </a:r>
            <a:endParaRPr lang="ru-RU" dirty="0">
              <a:solidFill>
                <a:schemeClr val="tx1"/>
              </a:solidFill>
            </a:endParaRPr>
          </a:p>
        </p:txBody>
      </p:sp>
      <p:pic>
        <p:nvPicPr>
          <p:cNvPr id="5" name="Объект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476672"/>
            <a:ext cx="8208912" cy="5400600"/>
          </a:xfrm>
          <a:prstGeom prst="rect">
            <a:avLst/>
          </a:prstGeom>
        </p:spPr>
      </p:pic>
    </p:spTree>
    <p:extLst>
      <p:ext uri="{BB962C8B-B14F-4D97-AF65-F5344CB8AC3E}">
        <p14:creationId xmlns:p14="http://schemas.microsoft.com/office/powerpoint/2010/main" val="3367926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28" y="188640"/>
            <a:ext cx="8460432" cy="5947684"/>
          </a:xfrm>
          <a:prstGeom prst="rect">
            <a:avLst/>
          </a:prstGeom>
        </p:spPr>
      </p:pic>
      <p:sp>
        <p:nvSpPr>
          <p:cNvPr id="3" name="Прямоугольник 2"/>
          <p:cNvSpPr/>
          <p:nvPr/>
        </p:nvSpPr>
        <p:spPr>
          <a:xfrm>
            <a:off x="539552" y="6211669"/>
            <a:ext cx="8504808" cy="369332"/>
          </a:xfrm>
          <a:prstGeom prst="rect">
            <a:avLst/>
          </a:prstGeom>
        </p:spPr>
        <p:txBody>
          <a:bodyPr wrap="square">
            <a:spAutoFit/>
          </a:bodyPr>
          <a:lstStyle/>
          <a:p>
            <a:r>
              <a:rPr lang="ru-RU" dirty="0"/>
              <a:t>Пример экологической карты для практических целей</a:t>
            </a:r>
          </a:p>
        </p:txBody>
      </p:sp>
    </p:spTree>
    <p:extLst>
      <p:ext uri="{BB962C8B-B14F-4D97-AF65-F5344CB8AC3E}">
        <p14:creationId xmlns:p14="http://schemas.microsoft.com/office/powerpoint/2010/main" val="3449497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r>
              <a:rPr lang="ru-RU" sz="4000" dirty="0" smtClean="0">
                <a:solidFill>
                  <a:schemeClr val="tx1"/>
                </a:solidFill>
                <a:effectLst/>
              </a:rPr>
              <a:t>6. КАРТОГРАФИРОВАНИЕ </a:t>
            </a:r>
            <a:r>
              <a:rPr lang="ru-RU" sz="4000" dirty="0">
                <a:solidFill>
                  <a:schemeClr val="tx1"/>
                </a:solidFill>
                <a:effectLst/>
              </a:rPr>
              <a:t>ЗАГРЯЗНЕНИЯ ПОЧВ И ДРУГИХ ДЕПОНИРУЮЩИХ СРЕД</a:t>
            </a:r>
            <a:endParaRPr lang="ru-RU" sz="4000" dirty="0">
              <a:solidFill>
                <a:schemeClr val="tx1"/>
              </a:solidFill>
            </a:endParaRPr>
          </a:p>
        </p:txBody>
      </p:sp>
    </p:spTree>
    <p:extLst>
      <p:ext uri="{BB962C8B-B14F-4D97-AF65-F5344CB8AC3E}">
        <p14:creationId xmlns:p14="http://schemas.microsoft.com/office/powerpoint/2010/main" val="29322144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548681"/>
            <a:ext cx="3636085" cy="864096"/>
          </a:xfrm>
        </p:spPr>
        <p:txBody>
          <a:bodyPr/>
          <a:lstStyle/>
          <a:p>
            <a:r>
              <a:rPr lang="ru-RU" sz="2000" dirty="0">
                <a:solidFill>
                  <a:schemeClr val="tx1"/>
                </a:solidFill>
              </a:rPr>
              <a:t>Задачи изучения загрязнения почв</a:t>
            </a:r>
          </a:p>
        </p:txBody>
      </p:sp>
      <p:sp>
        <p:nvSpPr>
          <p:cNvPr id="3" name="Объект 2"/>
          <p:cNvSpPr>
            <a:spLocks noGrp="1"/>
          </p:cNvSpPr>
          <p:nvPr>
            <p:ph idx="1"/>
          </p:nvPr>
        </p:nvSpPr>
        <p:spPr>
          <a:xfrm>
            <a:off x="4593515" y="404664"/>
            <a:ext cx="4370973" cy="5976664"/>
          </a:xfrm>
        </p:spPr>
        <p:txBody>
          <a:bodyPr>
            <a:normAutofit fontScale="62500" lnSpcReduction="20000"/>
          </a:bodyPr>
          <a:lstStyle/>
          <a:p>
            <a:pPr algn="just"/>
            <a:r>
              <a:rPr lang="ru-RU" dirty="0">
                <a:solidFill>
                  <a:schemeClr val="tx1"/>
                </a:solidFill>
              </a:rPr>
              <a:t>Загрязнение почв исследуется в двух аспектах: </a:t>
            </a:r>
          </a:p>
          <a:p>
            <a:pPr algn="just"/>
            <a:r>
              <a:rPr lang="ru-RU" dirty="0">
                <a:solidFill>
                  <a:schemeClr val="tx1"/>
                </a:solidFill>
              </a:rPr>
              <a:t>- как самостоятельная экологическая проблема;</a:t>
            </a:r>
          </a:p>
          <a:p>
            <a:pPr algn="just"/>
            <a:r>
              <a:rPr lang="ru-RU" dirty="0">
                <a:solidFill>
                  <a:schemeClr val="tx1"/>
                </a:solidFill>
              </a:rPr>
              <a:t>- как индикатор общего экологического неблагополучия территорий. Загрязнение почв как самостоятельная экологическая проблема изучается выборочно, где имеются основания ожидать высоких уровней содержания тех или иных специфическими веществами, как правило, высоких классов опасности (радионуклидов, пестицидов, ПАУ и др.). Такие исследования обычно проводятся на ограниченных площадях, отличаются высокой детальностью (масштабы от 1:10000 до 1:500), и имеют целью удаление и захоронение выявленных скоплений веществ, представляющих непосредственную опасность. По окончании работ по очистке следует проводить повторные обследования в целях контроля.</a:t>
            </a:r>
          </a:p>
          <a:p>
            <a:pPr algn="just"/>
            <a:r>
              <a:rPr lang="ru-RU" dirty="0">
                <a:solidFill>
                  <a:schemeClr val="tx1"/>
                </a:solidFill>
              </a:rPr>
              <a:t>Исследования загрязнения почв, направленные на сравнительную оценку общего уровня экологического неблагополучия территорий (эколого-геохимические съемки) проводятся в крупных и средних масштабах (от 1:200000 до 1:10000) и охватывают территории городов и их частей, а в отдельных случаях целых регионов. </a:t>
            </a:r>
          </a:p>
          <a:p>
            <a:pPr algn="just"/>
            <a:endParaRPr lang="ru-RU" dirty="0"/>
          </a:p>
        </p:txBody>
      </p:sp>
      <p:sp>
        <p:nvSpPr>
          <p:cNvPr id="4" name="Текст 3"/>
          <p:cNvSpPr>
            <a:spLocks noGrp="1"/>
          </p:cNvSpPr>
          <p:nvPr>
            <p:ph type="body" sz="half" idx="2"/>
          </p:nvPr>
        </p:nvSpPr>
        <p:spPr>
          <a:xfrm>
            <a:off x="755576" y="328498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276872"/>
            <a:ext cx="4187957" cy="3140968"/>
          </a:xfrm>
          <a:prstGeom prst="rect">
            <a:avLst/>
          </a:prstGeom>
        </p:spPr>
      </p:pic>
    </p:spTree>
    <p:extLst>
      <p:ext uri="{BB962C8B-B14F-4D97-AF65-F5344CB8AC3E}">
        <p14:creationId xmlns:p14="http://schemas.microsoft.com/office/powerpoint/2010/main" val="1289097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20689"/>
            <a:ext cx="3636085" cy="864096"/>
          </a:xfrm>
        </p:spPr>
        <p:txBody>
          <a:bodyPr/>
          <a:lstStyle/>
          <a:p>
            <a:r>
              <a:rPr lang="ru-RU" sz="2000" dirty="0">
                <a:solidFill>
                  <a:schemeClr val="tx1"/>
                </a:solidFill>
              </a:rPr>
              <a:t>Методика эколого-геохимической съемки</a:t>
            </a:r>
          </a:p>
        </p:txBody>
      </p:sp>
      <p:sp>
        <p:nvSpPr>
          <p:cNvPr id="3" name="Объект 2"/>
          <p:cNvSpPr>
            <a:spLocks noGrp="1"/>
          </p:cNvSpPr>
          <p:nvPr>
            <p:ph idx="1"/>
          </p:nvPr>
        </p:nvSpPr>
        <p:spPr>
          <a:xfrm>
            <a:off x="4211961" y="188640"/>
            <a:ext cx="4680520" cy="6192688"/>
          </a:xfrm>
        </p:spPr>
        <p:txBody>
          <a:bodyPr>
            <a:noAutofit/>
          </a:bodyPr>
          <a:lstStyle/>
          <a:p>
            <a:pPr marL="0" indent="0" algn="just">
              <a:spcBef>
                <a:spcPts val="0"/>
              </a:spcBef>
              <a:spcAft>
                <a:spcPts val="0"/>
              </a:spcAft>
            </a:pPr>
            <a:r>
              <a:rPr lang="ru-RU" sz="1100" b="1" i="1" dirty="0">
                <a:solidFill>
                  <a:schemeClr val="tx1"/>
                </a:solidFill>
              </a:rPr>
              <a:t>Отбор проб</a:t>
            </a:r>
            <a:r>
              <a:rPr lang="ru-RU" sz="1100" dirty="0">
                <a:solidFill>
                  <a:schemeClr val="tx1"/>
                </a:solidFill>
              </a:rPr>
              <a:t> проводится с площадок размером 10х10 м, по «конверту», т.е. для осреднения по площадке каждая проба должна состоять из кусочков грунта, отобранных по углам и в центре. Опробованию обычно подлежит верхний 10-см слой; для районов распространения дерново-подзолистых почв – 5-сантиметровый</a:t>
            </a:r>
            <a:r>
              <a:rPr lang="ru-RU" sz="1100" dirty="0" smtClean="0">
                <a:solidFill>
                  <a:schemeClr val="tx1"/>
                </a:solidFill>
              </a:rPr>
              <a:t>.</a:t>
            </a:r>
          </a:p>
          <a:p>
            <a:pPr marL="0" indent="0" algn="just">
              <a:spcBef>
                <a:spcPts val="0"/>
              </a:spcBef>
              <a:spcAft>
                <a:spcPts val="0"/>
              </a:spcAft>
            </a:pPr>
            <a:r>
              <a:rPr lang="ru-RU" sz="1100" dirty="0">
                <a:solidFill>
                  <a:schemeClr val="tx1"/>
                </a:solidFill>
              </a:rPr>
              <a:t>При этом рекомендуется опробовать: </a:t>
            </a:r>
          </a:p>
          <a:p>
            <a:pPr marL="0" indent="0" algn="just">
              <a:spcBef>
                <a:spcPts val="0"/>
              </a:spcBef>
              <a:spcAft>
                <a:spcPts val="0"/>
              </a:spcAft>
            </a:pPr>
            <a:r>
              <a:rPr lang="ru-RU" sz="1100" dirty="0">
                <a:solidFill>
                  <a:schemeClr val="tx1"/>
                </a:solidFill>
              </a:rPr>
              <a:t>- характерные точки в замкнутых и полузамкнутых пространствах дворов, в скверах и на газонах, т.е. там, где существуют благоприятные условия для длительного накопления атмосферных выпадений;</a:t>
            </a:r>
          </a:p>
          <a:p>
            <a:pPr marL="0" indent="0" algn="just">
              <a:spcBef>
                <a:spcPts val="0"/>
              </a:spcBef>
              <a:spcAft>
                <a:spcPts val="0"/>
              </a:spcAft>
            </a:pPr>
            <a:r>
              <a:rPr lang="ru-RU" sz="1100" dirty="0">
                <a:solidFill>
                  <a:schemeClr val="tx1"/>
                </a:solidFill>
              </a:rPr>
              <a:t>- места с наиболее высокой вероятностью нахождения опасных веществ (несанкционированные свалки, внешний облик которых дает основание предполагать наличие промышленных отходов), места расположения опасных объектов, в </a:t>
            </a:r>
            <a:r>
              <a:rPr lang="ru-RU" sz="1100" dirty="0" err="1">
                <a:solidFill>
                  <a:schemeClr val="tx1"/>
                </a:solidFill>
              </a:rPr>
              <a:t>т.ч</a:t>
            </a:r>
            <a:r>
              <a:rPr lang="ru-RU" sz="1100" dirty="0">
                <a:solidFill>
                  <a:schemeClr val="tx1"/>
                </a:solidFill>
              </a:rPr>
              <a:t>. в прошлом; </a:t>
            </a:r>
          </a:p>
          <a:p>
            <a:pPr marL="0" indent="0" algn="just">
              <a:spcBef>
                <a:spcPts val="0"/>
              </a:spcBef>
              <a:spcAft>
                <a:spcPts val="0"/>
              </a:spcAft>
            </a:pPr>
            <a:r>
              <a:rPr lang="ru-RU" sz="1100" dirty="0">
                <a:solidFill>
                  <a:schemeClr val="tx1"/>
                </a:solidFill>
              </a:rPr>
              <a:t>- места наиболее вероятного поступления почвенных частиц в организм человека (геофагия), т.е. игровые площадки в детских дошкольных учреждениях и во дворах, спортплощадки и школьные стадионы, рекреационные зоны</a:t>
            </a:r>
            <a:r>
              <a:rPr lang="ru-RU" sz="1100" dirty="0" smtClean="0">
                <a:solidFill>
                  <a:schemeClr val="tx1"/>
                </a:solidFill>
              </a:rPr>
              <a:t>.</a:t>
            </a:r>
          </a:p>
          <a:p>
            <a:pPr marL="0" indent="0" algn="just">
              <a:spcBef>
                <a:spcPts val="0"/>
              </a:spcBef>
              <a:spcAft>
                <a:spcPts val="0"/>
              </a:spcAft>
            </a:pPr>
            <a:r>
              <a:rPr lang="ru-RU" sz="1100" b="1" i="1" dirty="0">
                <a:solidFill>
                  <a:schemeClr val="tx1"/>
                </a:solidFill>
              </a:rPr>
              <a:t>Аналитическая обработка</a:t>
            </a:r>
            <a:r>
              <a:rPr lang="ru-RU" sz="1100" dirty="0">
                <a:solidFill>
                  <a:schemeClr val="tx1"/>
                </a:solidFill>
              </a:rPr>
              <a:t> выполняется с использованием одного из методов количественного химического анализа (спектральный, рентгеноспектральный, рентгеноспектральный флуоресцентный, атомно-адсорбционный и др</a:t>
            </a:r>
            <a:r>
              <a:rPr lang="ru-RU" sz="1100" dirty="0" smtClean="0">
                <a:solidFill>
                  <a:schemeClr val="tx1"/>
                </a:solidFill>
              </a:rPr>
              <a:t>.).</a:t>
            </a:r>
          </a:p>
          <a:p>
            <a:pPr marL="0" indent="0" algn="just">
              <a:spcBef>
                <a:spcPts val="0"/>
              </a:spcBef>
              <a:spcAft>
                <a:spcPts val="0"/>
              </a:spcAft>
            </a:pPr>
            <a:r>
              <a:rPr lang="ru-RU" sz="1100" b="1" i="1" dirty="0">
                <a:solidFill>
                  <a:schemeClr val="tx1"/>
                </a:solidFill>
              </a:rPr>
              <a:t>Интерпретация результатов</a:t>
            </a:r>
            <a:r>
              <a:rPr lang="ru-RU" sz="1100" dirty="0">
                <a:solidFill>
                  <a:schemeClr val="tx1"/>
                </a:solidFill>
              </a:rPr>
              <a:t> проводится путем сравнения данных анализов с фоновыми концентрациями тех же элементов в аналогичных почвах и почво-грунтах ландшафтов-аналогов, расположенных заведомо вне зон техногенного воздействия. При этом определяют поэлементные показатели концентрации Кс и суммарные показатели концентрации </a:t>
            </a:r>
            <a:r>
              <a:rPr lang="en-US" sz="1100" dirty="0" err="1">
                <a:solidFill>
                  <a:schemeClr val="tx1"/>
                </a:solidFill>
              </a:rPr>
              <a:t>Zc</a:t>
            </a:r>
            <a:r>
              <a:rPr lang="ru-RU" sz="1100" dirty="0">
                <a:solidFill>
                  <a:schemeClr val="tx1"/>
                </a:solidFill>
              </a:rPr>
              <a:t>, по формулам:</a:t>
            </a:r>
          </a:p>
          <a:p>
            <a:pPr marL="0" indent="0" algn="just">
              <a:spcBef>
                <a:spcPts val="0"/>
              </a:spcBef>
              <a:spcAft>
                <a:spcPts val="0"/>
              </a:spcAft>
            </a:pPr>
            <a:r>
              <a:rPr lang="ru-RU" sz="1100" dirty="0" smtClean="0">
                <a:solidFill>
                  <a:schemeClr val="tx1"/>
                </a:solidFill>
              </a:rPr>
              <a:t>       </a:t>
            </a:r>
            <a:r>
              <a:rPr lang="ru-RU" sz="1100" dirty="0" err="1">
                <a:solidFill>
                  <a:schemeClr val="tx1"/>
                </a:solidFill>
              </a:rPr>
              <a:t>С</a:t>
            </a:r>
            <a:r>
              <a:rPr lang="ru-RU" sz="1100" baseline="-25000" dirty="0" err="1">
                <a:solidFill>
                  <a:schemeClr val="tx1"/>
                </a:solidFill>
              </a:rPr>
              <a:t>i</a:t>
            </a:r>
            <a:endParaRPr lang="ru-RU" sz="1100" dirty="0">
              <a:solidFill>
                <a:schemeClr val="tx1"/>
              </a:solidFill>
            </a:endParaRPr>
          </a:p>
          <a:p>
            <a:pPr marL="0" indent="0" algn="just">
              <a:spcBef>
                <a:spcPts val="0"/>
              </a:spcBef>
              <a:spcAft>
                <a:spcPts val="0"/>
              </a:spcAft>
            </a:pPr>
            <a:r>
              <a:rPr lang="ru-RU" sz="1100" dirty="0">
                <a:solidFill>
                  <a:schemeClr val="tx1"/>
                </a:solidFill>
              </a:rPr>
              <a:t>К</a:t>
            </a:r>
            <a:r>
              <a:rPr lang="ru-RU" sz="1100" baseline="-25000" dirty="0">
                <a:solidFill>
                  <a:schemeClr val="tx1"/>
                </a:solidFill>
              </a:rPr>
              <a:t>с</a:t>
            </a:r>
            <a:r>
              <a:rPr lang="ru-RU" sz="1100" dirty="0">
                <a:solidFill>
                  <a:schemeClr val="tx1"/>
                </a:solidFill>
              </a:rPr>
              <a:t> = </a:t>
            </a:r>
            <a:r>
              <a:rPr lang="ru-RU" sz="1100" dirty="0">
                <a:solidFill>
                  <a:schemeClr val="tx1"/>
                </a:solidFill>
                <a:sym typeface="Symbol"/>
              </a:rPr>
              <a:t></a:t>
            </a:r>
            <a:r>
              <a:rPr lang="ru-RU" sz="1100" dirty="0">
                <a:solidFill>
                  <a:schemeClr val="tx1"/>
                </a:solidFill>
              </a:rPr>
              <a:t> ,</a:t>
            </a:r>
          </a:p>
          <a:p>
            <a:pPr marL="0" indent="0" algn="just">
              <a:spcBef>
                <a:spcPts val="0"/>
              </a:spcBef>
              <a:spcAft>
                <a:spcPts val="0"/>
              </a:spcAft>
            </a:pPr>
            <a:r>
              <a:rPr lang="ru-RU" sz="1100" dirty="0">
                <a:solidFill>
                  <a:schemeClr val="tx1"/>
                </a:solidFill>
              </a:rPr>
              <a:t>   </a:t>
            </a:r>
            <a:r>
              <a:rPr lang="ru-RU" sz="1100" dirty="0" smtClean="0">
                <a:solidFill>
                  <a:schemeClr val="tx1"/>
                </a:solidFill>
              </a:rPr>
              <a:t>     </a:t>
            </a:r>
            <a:r>
              <a:rPr lang="ru-RU" sz="1100" dirty="0" err="1">
                <a:solidFill>
                  <a:schemeClr val="tx1"/>
                </a:solidFill>
              </a:rPr>
              <a:t>С</a:t>
            </a:r>
            <a:r>
              <a:rPr lang="ru-RU" sz="1100" baseline="-25000" dirty="0" err="1">
                <a:solidFill>
                  <a:schemeClr val="tx1"/>
                </a:solidFill>
              </a:rPr>
              <a:t>ф</a:t>
            </a:r>
            <a:endParaRPr lang="ru-RU" sz="1100" dirty="0">
              <a:solidFill>
                <a:schemeClr val="tx1"/>
              </a:solidFill>
            </a:endParaRPr>
          </a:p>
          <a:p>
            <a:pPr marL="0" indent="0" algn="just">
              <a:spcBef>
                <a:spcPts val="0"/>
              </a:spcBef>
              <a:spcAft>
                <a:spcPts val="0"/>
              </a:spcAft>
            </a:pPr>
            <a:endParaRPr lang="ru-RU" sz="1100" dirty="0" smtClean="0">
              <a:solidFill>
                <a:schemeClr val="tx1"/>
              </a:solidFill>
            </a:endParaRPr>
          </a:p>
          <a:p>
            <a:pPr marL="0" indent="0" algn="just">
              <a:spcBef>
                <a:spcPts val="0"/>
              </a:spcBef>
              <a:spcAft>
                <a:spcPts val="0"/>
              </a:spcAft>
            </a:pPr>
            <a:r>
              <a:rPr lang="ru-RU" sz="1100" dirty="0" smtClean="0">
                <a:solidFill>
                  <a:schemeClr val="tx1"/>
                </a:solidFill>
              </a:rPr>
              <a:t>где </a:t>
            </a:r>
            <a:r>
              <a:rPr lang="ru-RU" sz="1100" dirty="0" err="1">
                <a:solidFill>
                  <a:schemeClr val="tx1"/>
                </a:solidFill>
              </a:rPr>
              <a:t>C</a:t>
            </a:r>
            <a:r>
              <a:rPr lang="ru-RU" sz="1100" baseline="-25000" dirty="0" err="1">
                <a:solidFill>
                  <a:schemeClr val="tx1"/>
                </a:solidFill>
              </a:rPr>
              <a:t>i</a:t>
            </a:r>
            <a:r>
              <a:rPr lang="ru-RU" sz="1100" dirty="0">
                <a:solidFill>
                  <a:schemeClr val="tx1"/>
                </a:solidFill>
              </a:rPr>
              <a:t> - концентрация элемента в i-той пробе; </a:t>
            </a:r>
            <a:r>
              <a:rPr lang="ru-RU" sz="1100" dirty="0" err="1">
                <a:solidFill>
                  <a:schemeClr val="tx1"/>
                </a:solidFill>
              </a:rPr>
              <a:t>С</a:t>
            </a:r>
            <a:r>
              <a:rPr lang="ru-RU" sz="1100" baseline="-25000" dirty="0" err="1">
                <a:solidFill>
                  <a:schemeClr val="tx1"/>
                </a:solidFill>
              </a:rPr>
              <a:t>ф</a:t>
            </a:r>
            <a:r>
              <a:rPr lang="ru-RU" sz="1100" dirty="0">
                <a:solidFill>
                  <a:schemeClr val="tx1"/>
                </a:solidFill>
              </a:rPr>
              <a:t> - соответствующая фоновая концентрация.</a:t>
            </a:r>
          </a:p>
          <a:p>
            <a:pPr marL="0" indent="0" algn="just">
              <a:spcBef>
                <a:spcPts val="0"/>
              </a:spcBef>
              <a:spcAft>
                <a:spcPts val="0"/>
              </a:spcAft>
            </a:pPr>
            <a:r>
              <a:rPr lang="ru-RU" sz="1100" dirty="0" err="1">
                <a:solidFill>
                  <a:schemeClr val="tx1"/>
                </a:solidFill>
              </a:rPr>
              <a:t>Z</a:t>
            </a:r>
            <a:r>
              <a:rPr lang="ru-RU" sz="1100" baseline="-25000" dirty="0" err="1">
                <a:solidFill>
                  <a:schemeClr val="tx1"/>
                </a:solidFill>
              </a:rPr>
              <a:t>с</a:t>
            </a:r>
            <a:r>
              <a:rPr lang="ru-RU" sz="1100" dirty="0">
                <a:solidFill>
                  <a:schemeClr val="tx1"/>
                </a:solidFill>
              </a:rPr>
              <a:t> = </a:t>
            </a:r>
            <a:r>
              <a:rPr lang="ru-RU" sz="1100" dirty="0">
                <a:solidFill>
                  <a:schemeClr val="tx1"/>
                </a:solidFill>
                <a:sym typeface="Symbol"/>
              </a:rPr>
              <a:t></a:t>
            </a:r>
            <a:r>
              <a:rPr lang="ru-RU" sz="1100" dirty="0">
                <a:solidFill>
                  <a:schemeClr val="tx1"/>
                </a:solidFill>
              </a:rPr>
              <a:t>К</a:t>
            </a:r>
            <a:r>
              <a:rPr lang="ru-RU" sz="1100" baseline="-25000" dirty="0">
                <a:solidFill>
                  <a:schemeClr val="tx1"/>
                </a:solidFill>
              </a:rPr>
              <a:t>с </a:t>
            </a:r>
            <a:r>
              <a:rPr lang="ru-RU" sz="1100" dirty="0">
                <a:solidFill>
                  <a:schemeClr val="tx1"/>
                </a:solidFill>
              </a:rPr>
              <a:t>- (n-1), </a:t>
            </a:r>
          </a:p>
          <a:p>
            <a:pPr marL="0" indent="0" algn="just">
              <a:spcBef>
                <a:spcPts val="0"/>
              </a:spcBef>
              <a:spcAft>
                <a:spcPts val="0"/>
              </a:spcAft>
            </a:pPr>
            <a:r>
              <a:rPr lang="ru-RU" sz="1100" dirty="0">
                <a:solidFill>
                  <a:schemeClr val="tx1"/>
                </a:solidFill>
              </a:rPr>
              <a:t> </a:t>
            </a:r>
          </a:p>
          <a:p>
            <a:pPr marL="0" indent="0" algn="just">
              <a:spcBef>
                <a:spcPts val="0"/>
              </a:spcBef>
              <a:spcAft>
                <a:spcPts val="0"/>
              </a:spcAft>
            </a:pPr>
            <a:r>
              <a:rPr lang="ru-RU" sz="1100" dirty="0">
                <a:solidFill>
                  <a:schemeClr val="tx1"/>
                </a:solidFill>
              </a:rPr>
              <a:t>где n - число </a:t>
            </a:r>
            <a:r>
              <a:rPr lang="ru-RU" sz="1100" dirty="0" smtClean="0">
                <a:solidFill>
                  <a:schemeClr val="tx1"/>
                </a:solidFill>
              </a:rPr>
              <a:t>элементов.</a:t>
            </a:r>
            <a:endParaRPr lang="ru-RU" sz="1100" dirty="0">
              <a:solidFill>
                <a:schemeClr val="tx1"/>
              </a:solidFill>
            </a:endParaRPr>
          </a:p>
        </p:txBody>
      </p:sp>
      <p:sp>
        <p:nvSpPr>
          <p:cNvPr id="4" name="Текст 3"/>
          <p:cNvSpPr>
            <a:spLocks noGrp="1"/>
          </p:cNvSpPr>
          <p:nvPr>
            <p:ph type="body" sz="half" idx="2"/>
          </p:nvPr>
        </p:nvSpPr>
        <p:spPr>
          <a:xfrm>
            <a:off x="683568" y="2780928"/>
            <a:ext cx="338866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420888"/>
            <a:ext cx="3908472" cy="2858070"/>
          </a:xfrm>
          <a:prstGeom prst="rect">
            <a:avLst/>
          </a:prstGeom>
        </p:spPr>
      </p:pic>
    </p:spTree>
    <p:extLst>
      <p:ext uri="{BB962C8B-B14F-4D97-AF65-F5344CB8AC3E}">
        <p14:creationId xmlns:p14="http://schemas.microsoft.com/office/powerpoint/2010/main" val="418501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371281567"/>
              </p:ext>
            </p:extLst>
          </p:nvPr>
        </p:nvGraphicFramePr>
        <p:xfrm>
          <a:off x="611560" y="532656"/>
          <a:ext cx="8064897" cy="5939291"/>
        </p:xfrm>
        <a:graphic>
          <a:graphicData uri="http://schemas.openxmlformats.org/drawingml/2006/table">
            <a:tbl>
              <a:tblPr>
                <a:tableStyleId>{5C22544A-7EE6-4342-B048-85BDC9FD1C3A}</a:tableStyleId>
              </a:tblPr>
              <a:tblGrid>
                <a:gridCol w="1800200"/>
                <a:gridCol w="792088"/>
                <a:gridCol w="3481675"/>
                <a:gridCol w="995467"/>
                <a:gridCol w="995467"/>
              </a:tblGrid>
              <a:tr h="149509">
                <a:tc rowSpan="2">
                  <a:txBody>
                    <a:bodyPr/>
                    <a:lstStyle/>
                    <a:p>
                      <a:pPr algn="just">
                        <a:spcAft>
                          <a:spcPts val="0"/>
                        </a:spcAft>
                      </a:pPr>
                      <a:r>
                        <a:rPr lang="ru-RU" sz="1200" dirty="0">
                          <a:effectLst/>
                        </a:rPr>
                        <a:t>Уровни </a:t>
                      </a:r>
                      <a:r>
                        <a:rPr lang="ru-RU" sz="1200" dirty="0" smtClean="0">
                          <a:effectLst/>
                        </a:rPr>
                        <a:t>загрязнения </a:t>
                      </a:r>
                      <a:r>
                        <a:rPr lang="ru-RU" sz="1200" dirty="0">
                          <a:effectLst/>
                        </a:rPr>
                        <a:t>почв</a:t>
                      </a:r>
                      <a:endParaRPr lang="ru-RU" sz="1200" dirty="0">
                        <a:effectLst/>
                        <a:latin typeface="Times New Roman"/>
                        <a:ea typeface="Times New Roman"/>
                      </a:endParaRPr>
                    </a:p>
                  </a:txBody>
                  <a:tcPr marL="40723" marR="40723" marT="0" marB="0"/>
                </a:tc>
                <a:tc rowSpan="2">
                  <a:txBody>
                    <a:bodyPr/>
                    <a:lstStyle/>
                    <a:p>
                      <a:pPr algn="just">
                        <a:spcAft>
                          <a:spcPts val="0"/>
                        </a:spcAft>
                      </a:pPr>
                      <a:r>
                        <a:rPr lang="ru-RU" sz="1200" dirty="0" err="1">
                          <a:effectLst/>
                        </a:rPr>
                        <a:t>Значе-ния</a:t>
                      </a:r>
                      <a:r>
                        <a:rPr lang="ru-RU" sz="1200" dirty="0">
                          <a:effectLst/>
                        </a:rPr>
                        <a:t> </a:t>
                      </a:r>
                      <a:r>
                        <a:rPr lang="en-US" sz="1200" dirty="0" err="1">
                          <a:effectLst/>
                        </a:rPr>
                        <a:t>Zc</a:t>
                      </a:r>
                      <a:endParaRPr lang="ru-RU" sz="1200" dirty="0">
                        <a:effectLst/>
                        <a:latin typeface="Times New Roman"/>
                        <a:ea typeface="Times New Roman"/>
                      </a:endParaRPr>
                    </a:p>
                  </a:txBody>
                  <a:tcPr marL="40723" marR="40723" marT="0" marB="0"/>
                </a:tc>
                <a:tc gridSpan="3">
                  <a:txBody>
                    <a:bodyPr/>
                    <a:lstStyle/>
                    <a:p>
                      <a:pPr algn="just">
                        <a:spcAft>
                          <a:spcPts val="0"/>
                        </a:spcAft>
                      </a:pPr>
                      <a:r>
                        <a:rPr lang="ru-RU" sz="1200">
                          <a:effectLst/>
                        </a:rPr>
                        <a:t>Изменения показателей состояния здоровья (в %%)</a:t>
                      </a:r>
                      <a:endParaRPr lang="ru-RU" sz="1200">
                        <a:effectLst/>
                        <a:latin typeface="Times New Roman"/>
                        <a:ea typeface="Times New Roman"/>
                      </a:endParaRPr>
                    </a:p>
                  </a:txBody>
                  <a:tcPr marL="40723" marR="40723" marT="0" marB="0"/>
                </a:tc>
                <a:tc hMerge="1">
                  <a:txBody>
                    <a:bodyPr/>
                    <a:lstStyle/>
                    <a:p>
                      <a:endParaRPr lang="ru-RU"/>
                    </a:p>
                  </a:txBody>
                  <a:tcPr/>
                </a:tc>
                <a:tc hMerge="1">
                  <a:txBody>
                    <a:bodyPr/>
                    <a:lstStyle/>
                    <a:p>
                      <a:endParaRPr lang="ru-RU"/>
                    </a:p>
                  </a:txBody>
                  <a:tcPr/>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Реакции организма</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Детское население</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Взрослое население</a:t>
                      </a:r>
                      <a:endParaRPr lang="ru-RU" sz="1200">
                        <a:effectLst/>
                        <a:latin typeface="Times New Roman"/>
                        <a:ea typeface="Times New Roman"/>
                      </a:endParaRPr>
                    </a:p>
                  </a:txBody>
                  <a:tcPr marL="40723" marR="40723" marT="0" marB="0"/>
                </a:tc>
              </a:tr>
              <a:tr h="149509">
                <a:tc>
                  <a:txBody>
                    <a:bodyPr/>
                    <a:lstStyle/>
                    <a:p>
                      <a:pPr algn="just">
                        <a:spcAft>
                          <a:spcPts val="0"/>
                        </a:spcAft>
                      </a:pPr>
                      <a:r>
                        <a:rPr lang="ru-RU" sz="1200">
                          <a:effectLst/>
                        </a:rPr>
                        <a:t>Допустимый</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До 16</a:t>
                      </a:r>
                      <a:endParaRPr lang="ru-RU" sz="1200" dirty="0">
                        <a:effectLst/>
                        <a:latin typeface="Times New Roman"/>
                        <a:ea typeface="Times New Roman"/>
                      </a:endParaRPr>
                    </a:p>
                  </a:txBody>
                  <a:tcPr marL="40723" marR="40723" marT="0" marB="0"/>
                </a:tc>
                <a:tc gridSpan="3">
                  <a:txBody>
                    <a:bodyPr/>
                    <a:lstStyle/>
                    <a:p>
                      <a:pPr indent="457200" algn="just">
                        <a:spcAft>
                          <a:spcPts val="0"/>
                        </a:spcAft>
                      </a:pPr>
                      <a:r>
                        <a:rPr lang="ru-RU" sz="1200" kern="0" dirty="0">
                          <a:effectLst/>
                        </a:rPr>
                        <a:t>Уровень заболеваемости фоновый</a:t>
                      </a:r>
                      <a:endParaRPr lang="ru-RU" sz="1200" b="1" kern="0" dirty="0">
                        <a:effectLst/>
                        <a:latin typeface="Times New Roman"/>
                      </a:endParaRPr>
                    </a:p>
                  </a:txBody>
                  <a:tcPr marL="40723" marR="40723" marT="0" marB="0"/>
                </a:tc>
                <a:tc hMerge="1">
                  <a:txBody>
                    <a:bodyPr/>
                    <a:lstStyle/>
                    <a:p>
                      <a:endParaRPr lang="ru-RU"/>
                    </a:p>
                  </a:txBody>
                  <a:tcPr/>
                </a:tc>
                <a:tc hMerge="1">
                  <a:txBody>
                    <a:bodyPr/>
                    <a:lstStyle/>
                    <a:p>
                      <a:endParaRPr lang="ru-RU"/>
                    </a:p>
                  </a:txBody>
                  <a:tcPr/>
                </a:tc>
              </a:tr>
              <a:tr h="299018">
                <a:tc rowSpan="7">
                  <a:txBody>
                    <a:bodyPr/>
                    <a:lstStyle/>
                    <a:p>
                      <a:pPr algn="just">
                        <a:spcAft>
                          <a:spcPts val="0"/>
                        </a:spcAft>
                      </a:pPr>
                      <a:r>
                        <a:rPr lang="ru-RU" sz="1200">
                          <a:effectLst/>
                        </a:rPr>
                        <a:t>Умерено опасный</a:t>
                      </a:r>
                      <a:endParaRPr lang="ru-RU" sz="1200">
                        <a:effectLst/>
                        <a:latin typeface="Times New Roman"/>
                        <a:ea typeface="Times New Roman"/>
                      </a:endParaRPr>
                    </a:p>
                  </a:txBody>
                  <a:tcPr marL="40723" marR="40723" marT="0" marB="0"/>
                </a:tc>
                <a:tc rowSpan="7">
                  <a:txBody>
                    <a:bodyPr/>
                    <a:lstStyle/>
                    <a:p>
                      <a:pPr algn="just">
                        <a:spcAft>
                          <a:spcPts val="0"/>
                        </a:spcAft>
                      </a:pPr>
                      <a:r>
                        <a:rPr lang="ru-RU" sz="1200">
                          <a:effectLst/>
                        </a:rPr>
                        <a:t>16-32</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Функционально-морфологические отклонения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+10-30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Суммарная заболеваемость</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+10-20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Заболевания органов дыхания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+10-50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Сердечно-сосудистые заболевания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Патологии беременности и родов</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Онкологические заболевания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Временные утраты трудоспособности</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9018">
                <a:tc rowSpan="7">
                  <a:txBody>
                    <a:bodyPr/>
                    <a:lstStyle/>
                    <a:p>
                      <a:pPr algn="just">
                        <a:spcAft>
                          <a:spcPts val="0"/>
                        </a:spcAft>
                      </a:pPr>
                      <a:r>
                        <a:rPr lang="ru-RU" sz="1200">
                          <a:effectLst/>
                        </a:rPr>
                        <a:t>Опасный</a:t>
                      </a:r>
                      <a:endParaRPr lang="ru-RU" sz="1200">
                        <a:effectLst/>
                        <a:latin typeface="Times New Roman"/>
                        <a:ea typeface="Times New Roman"/>
                      </a:endParaRPr>
                    </a:p>
                  </a:txBody>
                  <a:tcPr marL="40723" marR="40723" marT="0" marB="0"/>
                </a:tc>
                <a:tc rowSpan="7">
                  <a:txBody>
                    <a:bodyPr/>
                    <a:lstStyle/>
                    <a:p>
                      <a:pPr algn="just">
                        <a:spcAft>
                          <a:spcPts val="0"/>
                        </a:spcAft>
                      </a:pPr>
                      <a:r>
                        <a:rPr lang="ru-RU" sz="1200" dirty="0">
                          <a:effectLst/>
                        </a:rPr>
                        <a:t>32-128</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dirty="0">
                          <a:effectLst/>
                        </a:rPr>
                        <a:t>Функционально-морфологические отклонения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+30-100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Суммарная заболеваемость</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+20-60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Заболевания органов дыхания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+50-100</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Сердечно-сосудистые заболевания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+50</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Патологии беременности и родов</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+20-30</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Онкологические заболевания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Временные утраты трудоспособности</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ctr">
                        <a:spcAft>
                          <a:spcPts val="0"/>
                        </a:spcAft>
                      </a:pPr>
                      <a:r>
                        <a:rPr lang="ru-RU" sz="1200">
                          <a:effectLst/>
                        </a:rPr>
                        <a:t>фон</a:t>
                      </a:r>
                      <a:endParaRPr lang="ru-RU" sz="1200">
                        <a:effectLst/>
                        <a:latin typeface="Times New Roman"/>
                        <a:ea typeface="Times New Roman"/>
                      </a:endParaRPr>
                    </a:p>
                  </a:txBody>
                  <a:tcPr marL="40723" marR="40723" marT="0" marB="0"/>
                </a:tc>
              </a:tr>
              <a:tr h="299018">
                <a:tc rowSpan="7">
                  <a:txBody>
                    <a:bodyPr/>
                    <a:lstStyle/>
                    <a:p>
                      <a:pPr algn="just">
                        <a:spcAft>
                          <a:spcPts val="0"/>
                        </a:spcAft>
                      </a:pPr>
                      <a:r>
                        <a:rPr lang="ru-RU" sz="1200">
                          <a:effectLst/>
                        </a:rPr>
                        <a:t>Чрезвычайно опасный</a:t>
                      </a:r>
                      <a:endParaRPr lang="ru-RU" sz="1200">
                        <a:effectLst/>
                        <a:latin typeface="Times New Roman"/>
                        <a:ea typeface="Times New Roman"/>
                      </a:endParaRPr>
                    </a:p>
                  </a:txBody>
                  <a:tcPr marL="40723" marR="40723" marT="0" marB="0"/>
                </a:tc>
                <a:tc rowSpan="7">
                  <a:txBody>
                    <a:bodyPr/>
                    <a:lstStyle/>
                    <a:p>
                      <a:pPr algn="just">
                        <a:spcAft>
                          <a:spcPts val="0"/>
                        </a:spcAft>
                      </a:pPr>
                      <a:r>
                        <a:rPr lang="ru-RU" sz="1200">
                          <a:effectLst/>
                        </a:rPr>
                        <a:t>Более 128</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Функционально-морфологические отклонения</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dirty="0">
                          <a:effectLst/>
                        </a:rPr>
                        <a:t>+100</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Суммарная заболеваемость</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+30-100</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Заболевания органов дыхания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+100-300</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Сердечно-сосудистые заболевания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 </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a:effectLst/>
                        </a:rPr>
                        <a:t>До +300-400</a:t>
                      </a:r>
                      <a:endParaRPr lang="ru-RU" sz="1200">
                        <a:effectLst/>
                        <a:latin typeface="Times New Roman"/>
                        <a:ea typeface="Times New Roman"/>
                      </a:endParaRPr>
                    </a:p>
                  </a:txBody>
                  <a:tcPr marL="40723" marR="40723" marT="0" marB="0"/>
                </a:tc>
              </a:tr>
              <a:tr h="293745">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Патологии беременности и родов</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До +100</a:t>
                      </a:r>
                      <a:endParaRPr lang="ru-RU" sz="1200">
                        <a:effectLst/>
                        <a:latin typeface="Times New Roman"/>
                        <a:ea typeface="Times New Roman"/>
                      </a:endParaRPr>
                    </a:p>
                  </a:txBody>
                  <a:tcPr marL="40723" marR="40723" marT="0" marB="0"/>
                </a:tc>
              </a:tr>
              <a:tr h="149509">
                <a:tc vMerge="1">
                  <a:txBody>
                    <a:bodyPr/>
                    <a:lstStyle/>
                    <a:p>
                      <a:endParaRPr lang="ru-RU"/>
                    </a:p>
                  </a:txBody>
                  <a:tcPr/>
                </a:tc>
                <a:tc vMerge="1">
                  <a:txBody>
                    <a:bodyPr/>
                    <a:lstStyle/>
                    <a:p>
                      <a:endParaRPr lang="ru-RU"/>
                    </a:p>
                  </a:txBody>
                  <a:tcPr/>
                </a:tc>
                <a:tc>
                  <a:txBody>
                    <a:bodyPr/>
                    <a:lstStyle/>
                    <a:p>
                      <a:pPr algn="just">
                        <a:spcAft>
                          <a:spcPts val="0"/>
                        </a:spcAft>
                      </a:pPr>
                      <a:r>
                        <a:rPr lang="ru-RU" sz="1200">
                          <a:effectLst/>
                        </a:rPr>
                        <a:t>Онкологические заболевания</a:t>
                      </a:r>
                      <a:endParaRPr lang="ru-RU" sz="1200">
                        <a:effectLst/>
                        <a:latin typeface="Times New Roman"/>
                        <a:ea typeface="Times New Roman"/>
                      </a:endParaRPr>
                    </a:p>
                  </a:txBody>
                  <a:tcPr marL="40723" marR="40723" marT="0" marB="0"/>
                </a:tc>
                <a:tc>
                  <a:txBody>
                    <a:bodyPr/>
                    <a:lstStyle/>
                    <a:p>
                      <a:pPr algn="just">
                        <a:spcAft>
                          <a:spcPts val="0"/>
                        </a:spcAft>
                      </a:pPr>
                      <a:r>
                        <a:rPr lang="ru-RU" sz="1200">
                          <a:effectLst/>
                        </a:rPr>
                        <a:t> </a:t>
                      </a:r>
                      <a:endParaRPr lang="ru-RU" sz="1200">
                        <a:effectLst/>
                        <a:latin typeface="Times New Roman"/>
                        <a:ea typeface="Times New Roman"/>
                      </a:endParaRPr>
                    </a:p>
                  </a:txBody>
                  <a:tcPr marL="40723" marR="40723" marT="0" marB="0"/>
                </a:tc>
                <a:tc>
                  <a:txBody>
                    <a:bodyPr/>
                    <a:lstStyle/>
                    <a:p>
                      <a:pPr algn="just">
                        <a:spcAft>
                          <a:spcPts val="0"/>
                        </a:spcAft>
                      </a:pPr>
                      <a:r>
                        <a:rPr lang="ru-RU" sz="1200" dirty="0">
                          <a:effectLst/>
                        </a:rPr>
                        <a:t>До +100</a:t>
                      </a:r>
                      <a:endParaRPr lang="ru-RU" sz="1200" dirty="0">
                        <a:effectLst/>
                        <a:latin typeface="Times New Roman"/>
                        <a:ea typeface="Times New Roman"/>
                      </a:endParaRPr>
                    </a:p>
                  </a:txBody>
                  <a:tcPr marL="40723" marR="40723" marT="0" marB="0"/>
                </a:tc>
              </a:tr>
              <a:tr h="299018">
                <a:tc vMerge="1">
                  <a:txBody>
                    <a:bodyPr/>
                    <a:lstStyle/>
                    <a:p>
                      <a:endParaRPr lang="ru-RU"/>
                    </a:p>
                  </a:txBody>
                  <a:tcPr/>
                </a:tc>
                <a:tc vMerge="1">
                  <a:txBody>
                    <a:bodyPr/>
                    <a:lstStyle/>
                    <a:p>
                      <a:endParaRPr lang="ru-RU"/>
                    </a:p>
                  </a:txBody>
                  <a:tcPr/>
                </a:tc>
                <a:tc>
                  <a:txBody>
                    <a:bodyPr/>
                    <a:lstStyle/>
                    <a:p>
                      <a:pPr algn="just">
                        <a:spcAft>
                          <a:spcPts val="0"/>
                        </a:spcAft>
                      </a:pPr>
                      <a:r>
                        <a:rPr lang="ru-RU" sz="1200" dirty="0">
                          <a:effectLst/>
                        </a:rPr>
                        <a:t>Временные утраты трудоспособности</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dirty="0">
                          <a:effectLst/>
                        </a:rPr>
                        <a:t> </a:t>
                      </a:r>
                      <a:endParaRPr lang="ru-RU" sz="1200" dirty="0">
                        <a:effectLst/>
                        <a:latin typeface="Times New Roman"/>
                        <a:ea typeface="Times New Roman"/>
                      </a:endParaRPr>
                    </a:p>
                  </a:txBody>
                  <a:tcPr marL="40723" marR="40723" marT="0" marB="0"/>
                </a:tc>
                <a:tc>
                  <a:txBody>
                    <a:bodyPr/>
                    <a:lstStyle/>
                    <a:p>
                      <a:pPr algn="just">
                        <a:spcAft>
                          <a:spcPts val="0"/>
                        </a:spcAft>
                      </a:pPr>
                      <a:r>
                        <a:rPr lang="ru-RU" sz="1200" dirty="0">
                          <a:effectLst/>
                        </a:rPr>
                        <a:t>До +100</a:t>
                      </a:r>
                      <a:endParaRPr lang="ru-RU" sz="1200" dirty="0">
                        <a:effectLst/>
                        <a:latin typeface="Times New Roman"/>
                        <a:ea typeface="Times New Roman"/>
                      </a:endParaRPr>
                    </a:p>
                  </a:txBody>
                  <a:tcPr marL="40723" marR="40723" marT="0" marB="0"/>
                </a:tc>
              </a:tr>
            </a:tbl>
          </a:graphicData>
        </a:graphic>
      </p:graphicFrame>
      <p:sp>
        <p:nvSpPr>
          <p:cNvPr id="3" name="Rectangle 1"/>
          <p:cNvSpPr>
            <a:spLocks noChangeArrowheads="1"/>
          </p:cNvSpPr>
          <p:nvPr/>
        </p:nvSpPr>
        <p:spPr bwMode="auto">
          <a:xfrm>
            <a:off x="1271537" y="186408"/>
            <a:ext cx="46805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Оценочная шкала опасности загрязнения почв</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47503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783" y="203770"/>
            <a:ext cx="8607698" cy="6072138"/>
          </a:xfrm>
          <a:prstGeom prst="rect">
            <a:avLst/>
          </a:prstGeom>
        </p:spPr>
      </p:pic>
    </p:spTree>
    <p:extLst>
      <p:ext uri="{BB962C8B-B14F-4D97-AF65-F5344CB8AC3E}">
        <p14:creationId xmlns:p14="http://schemas.microsoft.com/office/powerpoint/2010/main" val="554876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9512" y="332656"/>
            <a:ext cx="4248472" cy="4836178"/>
          </a:xfrm>
        </p:spPr>
      </p:pic>
      <p:pic>
        <p:nvPicPr>
          <p:cNvPr id="6" name="Объект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202609" y="332656"/>
            <a:ext cx="4833887" cy="4608512"/>
          </a:xfrm>
        </p:spPr>
      </p:pic>
    </p:spTree>
    <p:extLst>
      <p:ext uri="{BB962C8B-B14F-4D97-AF65-F5344CB8AC3E}">
        <p14:creationId xmlns:p14="http://schemas.microsoft.com/office/powerpoint/2010/main" val="392079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005" y="404664"/>
            <a:ext cx="3636085" cy="1258493"/>
          </a:xfrm>
        </p:spPr>
        <p:txBody>
          <a:bodyPr/>
          <a:lstStyle/>
          <a:p>
            <a:r>
              <a:rPr lang="ru-RU" sz="2000" dirty="0">
                <a:solidFill>
                  <a:schemeClr val="tx1"/>
                </a:solidFill>
              </a:rPr>
              <a:t>Особенности изучения загрязнения снежного покрова</a:t>
            </a:r>
          </a:p>
        </p:txBody>
      </p:sp>
      <p:sp>
        <p:nvSpPr>
          <p:cNvPr id="3" name="Объект 2"/>
          <p:cNvSpPr>
            <a:spLocks noGrp="1"/>
          </p:cNvSpPr>
          <p:nvPr>
            <p:ph idx="1"/>
          </p:nvPr>
        </p:nvSpPr>
        <p:spPr>
          <a:xfrm>
            <a:off x="4593515" y="404664"/>
            <a:ext cx="4298965" cy="5976664"/>
          </a:xfrm>
        </p:spPr>
        <p:txBody>
          <a:bodyPr>
            <a:normAutofit fontScale="47500" lnSpcReduction="20000"/>
          </a:bodyPr>
          <a:lstStyle/>
          <a:p>
            <a:pPr algn="just"/>
            <a:r>
              <a:rPr lang="ru-RU" dirty="0">
                <a:solidFill>
                  <a:schemeClr val="tx1"/>
                </a:solidFill>
              </a:rPr>
              <a:t>Изучение загрязняющих веществ, содержащихся в снеге, позволяет охарактеризовать атмосферные выпадения за конкретный сезон. Отбор снеговых проб целесообразно проводить в конце зимы, чтобы охарактеризовать по возможности более длительный период, но, в то же время, до начала снеготаяния, чтобы избежать выщелачивания растворимых компонентов. Пробы снега отбирают из шурфов; в состав пробы включается весь извлеченный снег, на всю мощность снежного покрова. Для достоверности результатов важно исключить попадание в пробу частиц подстилающего грунта, мусора и т.п. Поэтому места отбора выбираются вне дорог, троп и других мест, где вероятно попадание механических примесей. При отборе необходимо фиксировать дату и площадь шурфа. </a:t>
            </a:r>
          </a:p>
          <a:p>
            <a:pPr algn="just"/>
            <a:r>
              <a:rPr lang="ru-RU" dirty="0">
                <a:solidFill>
                  <a:schemeClr val="tx1"/>
                </a:solidFill>
              </a:rPr>
              <a:t>Для получения характеристик интенсивности атмосферных выпадений важно определить абсолютное содержание твердых и растворимых примесей в пробе. Поэтому при обработке проб анализируется весь объем полученной воды и твердого нерастворимого материала. По известной массе твердых (пылевых) частиц определяют величину пылевой нагрузки </a:t>
            </a:r>
            <a:r>
              <a:rPr lang="en-US" dirty="0" err="1">
                <a:solidFill>
                  <a:schemeClr val="tx1"/>
                </a:solidFill>
              </a:rPr>
              <a:t>P</a:t>
            </a:r>
            <a:r>
              <a:rPr lang="en-US" baseline="-25000" dirty="0" err="1">
                <a:solidFill>
                  <a:schemeClr val="tx1"/>
                </a:solidFill>
              </a:rPr>
              <a:t>n</a:t>
            </a:r>
            <a:r>
              <a:rPr lang="ru-RU" dirty="0">
                <a:solidFill>
                  <a:schemeClr val="tx1"/>
                </a:solidFill>
              </a:rPr>
              <a:t>, (в мг/м</a:t>
            </a:r>
            <a:r>
              <a:rPr lang="ru-RU" baseline="30000" dirty="0">
                <a:solidFill>
                  <a:schemeClr val="tx1"/>
                </a:solidFill>
              </a:rPr>
              <a:t>2</a:t>
            </a:r>
            <a:r>
              <a:rPr lang="ru-RU" dirty="0">
                <a:solidFill>
                  <a:schemeClr val="tx1"/>
                </a:solidFill>
              </a:rPr>
              <a:t> в </a:t>
            </a:r>
            <a:r>
              <a:rPr lang="ru-RU" dirty="0" err="1">
                <a:solidFill>
                  <a:schemeClr val="tx1"/>
                </a:solidFill>
              </a:rPr>
              <a:t>сут</a:t>
            </a:r>
            <a:r>
              <a:rPr lang="ru-RU" dirty="0">
                <a:solidFill>
                  <a:schemeClr val="tx1"/>
                </a:solidFill>
              </a:rPr>
              <a:t>.) по формуле:</a:t>
            </a:r>
          </a:p>
          <a:p>
            <a:pPr algn="just"/>
            <a:r>
              <a:rPr lang="ru-RU" dirty="0">
                <a:solidFill>
                  <a:schemeClr val="tx1"/>
                </a:solidFill>
              </a:rPr>
              <a:t> </a:t>
            </a:r>
          </a:p>
          <a:p>
            <a:pPr algn="just"/>
            <a:r>
              <a:rPr lang="ru-RU" dirty="0" smtClean="0">
                <a:solidFill>
                  <a:schemeClr val="tx1"/>
                </a:solidFill>
              </a:rPr>
              <a:t>          </a:t>
            </a:r>
            <a:r>
              <a:rPr lang="ru-RU" dirty="0" err="1" smtClean="0">
                <a:solidFill>
                  <a:schemeClr val="tx1"/>
                </a:solidFill>
              </a:rPr>
              <a:t>Р</a:t>
            </a:r>
            <a:r>
              <a:rPr lang="ru-RU" baseline="-25000" dirty="0" err="1" smtClean="0">
                <a:solidFill>
                  <a:schemeClr val="tx1"/>
                </a:solidFill>
              </a:rPr>
              <a:t>о</a:t>
            </a:r>
            <a:endParaRPr lang="ru-RU" dirty="0">
              <a:solidFill>
                <a:schemeClr val="tx1"/>
              </a:solidFill>
            </a:endParaRPr>
          </a:p>
          <a:p>
            <a:pPr algn="just"/>
            <a:r>
              <a:rPr lang="en-US" dirty="0" err="1">
                <a:solidFill>
                  <a:schemeClr val="tx1"/>
                </a:solidFill>
              </a:rPr>
              <a:t>P</a:t>
            </a:r>
            <a:r>
              <a:rPr lang="en-US" baseline="-25000" dirty="0" err="1">
                <a:solidFill>
                  <a:schemeClr val="tx1"/>
                </a:solidFill>
              </a:rPr>
              <a:t>n</a:t>
            </a:r>
            <a:r>
              <a:rPr lang="en-US" baseline="-25000" dirty="0">
                <a:solidFill>
                  <a:schemeClr val="tx1"/>
                </a:solidFill>
              </a:rPr>
              <a:t> </a:t>
            </a:r>
            <a:r>
              <a:rPr lang="ru-RU" dirty="0">
                <a:solidFill>
                  <a:schemeClr val="tx1"/>
                </a:solidFill>
              </a:rPr>
              <a:t>= </a:t>
            </a:r>
            <a:r>
              <a:rPr lang="en-US" dirty="0">
                <a:solidFill>
                  <a:schemeClr val="tx1"/>
                </a:solidFill>
                <a:sym typeface="Symbol"/>
              </a:rPr>
              <a:t></a:t>
            </a:r>
            <a:r>
              <a:rPr lang="ru-RU" dirty="0">
                <a:solidFill>
                  <a:schemeClr val="tx1"/>
                </a:solidFill>
              </a:rPr>
              <a:t> ,</a:t>
            </a:r>
          </a:p>
          <a:p>
            <a:pPr algn="just"/>
            <a:r>
              <a:rPr lang="ru-RU" dirty="0" smtClean="0">
                <a:solidFill>
                  <a:schemeClr val="tx1"/>
                </a:solidFill>
              </a:rPr>
              <a:t>         </a:t>
            </a:r>
            <a:r>
              <a:rPr lang="en-US" dirty="0" smtClean="0">
                <a:solidFill>
                  <a:schemeClr val="tx1"/>
                </a:solidFill>
              </a:rPr>
              <a:t>S </a:t>
            </a:r>
            <a:r>
              <a:rPr lang="en-US" dirty="0">
                <a:solidFill>
                  <a:schemeClr val="tx1"/>
                </a:solidFill>
                <a:sym typeface="Symbol"/>
              </a:rPr>
              <a:t></a:t>
            </a:r>
            <a:r>
              <a:rPr lang="en-US" dirty="0">
                <a:solidFill>
                  <a:schemeClr val="tx1"/>
                </a:solidFill>
              </a:rPr>
              <a:t> t</a:t>
            </a:r>
            <a:endParaRPr lang="ru-RU" dirty="0">
              <a:solidFill>
                <a:schemeClr val="tx1"/>
              </a:solidFill>
            </a:endParaRPr>
          </a:p>
          <a:p>
            <a:pPr algn="just"/>
            <a:r>
              <a:rPr lang="ru-RU" dirty="0">
                <a:solidFill>
                  <a:schemeClr val="tx1"/>
                </a:solidFill>
              </a:rPr>
              <a:t> </a:t>
            </a:r>
          </a:p>
          <a:p>
            <a:pPr algn="just"/>
            <a:r>
              <a:rPr lang="ru-RU" dirty="0">
                <a:solidFill>
                  <a:schemeClr val="tx1"/>
                </a:solidFill>
              </a:rPr>
              <a:t>где </a:t>
            </a:r>
            <a:r>
              <a:rPr lang="ru-RU" dirty="0" err="1">
                <a:solidFill>
                  <a:schemeClr val="tx1"/>
                </a:solidFill>
              </a:rPr>
              <a:t>Р</a:t>
            </a:r>
            <a:r>
              <a:rPr lang="ru-RU" baseline="-25000" dirty="0" err="1">
                <a:solidFill>
                  <a:schemeClr val="tx1"/>
                </a:solidFill>
              </a:rPr>
              <a:t>о</a:t>
            </a:r>
            <a:r>
              <a:rPr lang="ru-RU" baseline="-25000" dirty="0">
                <a:solidFill>
                  <a:schemeClr val="tx1"/>
                </a:solidFill>
              </a:rPr>
              <a:t> </a:t>
            </a:r>
            <a:r>
              <a:rPr lang="ru-RU" dirty="0">
                <a:solidFill>
                  <a:schemeClr val="tx1"/>
                </a:solidFill>
              </a:rPr>
              <a:t>– масса пыли в пробе (мг); </a:t>
            </a:r>
            <a:r>
              <a:rPr lang="en-US" dirty="0">
                <a:solidFill>
                  <a:schemeClr val="tx1"/>
                </a:solidFill>
              </a:rPr>
              <a:t>S</a:t>
            </a:r>
            <a:r>
              <a:rPr lang="ru-RU" dirty="0">
                <a:solidFill>
                  <a:schemeClr val="tx1"/>
                </a:solidFill>
              </a:rPr>
              <a:t> - площадь шурфа (м</a:t>
            </a:r>
            <a:r>
              <a:rPr lang="ru-RU" baseline="30000" dirty="0">
                <a:solidFill>
                  <a:schemeClr val="tx1"/>
                </a:solidFill>
              </a:rPr>
              <a:t>2</a:t>
            </a:r>
            <a:r>
              <a:rPr lang="ru-RU" dirty="0">
                <a:solidFill>
                  <a:schemeClr val="tx1"/>
                </a:solidFill>
              </a:rPr>
              <a:t>); </a:t>
            </a:r>
            <a:r>
              <a:rPr lang="en-US" dirty="0">
                <a:solidFill>
                  <a:schemeClr val="tx1"/>
                </a:solidFill>
              </a:rPr>
              <a:t>t </a:t>
            </a:r>
            <a:r>
              <a:rPr lang="ru-RU" dirty="0">
                <a:solidFill>
                  <a:schemeClr val="tx1"/>
                </a:solidFill>
              </a:rPr>
              <a:t>- время от установления устойчивого снежного покрова (</a:t>
            </a:r>
            <a:r>
              <a:rPr lang="ru-RU" dirty="0" err="1">
                <a:solidFill>
                  <a:schemeClr val="tx1"/>
                </a:solidFill>
              </a:rPr>
              <a:t>сут</a:t>
            </a:r>
            <a:r>
              <a:rPr lang="ru-RU" dirty="0">
                <a:solidFill>
                  <a:schemeClr val="tx1"/>
                </a:solidFill>
              </a:rPr>
              <a:t>.). Аналогичным образом по массе растворенных веществ в пробе определяют интенсивность их выпадения.</a:t>
            </a:r>
          </a:p>
          <a:p>
            <a:pPr algn="just"/>
            <a:r>
              <a:rPr lang="ru-RU" dirty="0">
                <a:solidFill>
                  <a:schemeClr val="tx1"/>
                </a:solidFill>
              </a:rPr>
              <a:t>Интерпретацию результатов анализа снеговых проб проводят аналогично с почвенными пробами, путем сравнения с фоновыми показателями, с определением поэлементных показателей Кс и суммарных </a:t>
            </a:r>
            <a:r>
              <a:rPr lang="en-US" dirty="0" err="1">
                <a:solidFill>
                  <a:schemeClr val="tx1"/>
                </a:solidFill>
              </a:rPr>
              <a:t>Zc</a:t>
            </a:r>
            <a:r>
              <a:rPr lang="ru-RU" dirty="0">
                <a:solidFill>
                  <a:schemeClr val="tx1"/>
                </a:solidFill>
              </a:rPr>
              <a:t>. Размах колебаний результатов при снеговой съемке значительно выше, чем при почвенной. Поэтому оценочная шкала для снега имеет иные градации: допустимому уровню загрязнения соответствуют значения </a:t>
            </a:r>
            <a:r>
              <a:rPr lang="en-US" dirty="0" err="1">
                <a:solidFill>
                  <a:schemeClr val="tx1"/>
                </a:solidFill>
              </a:rPr>
              <a:t>Zc</a:t>
            </a:r>
            <a:r>
              <a:rPr lang="ru-RU" dirty="0">
                <a:solidFill>
                  <a:schemeClr val="tx1"/>
                </a:solidFill>
              </a:rPr>
              <a:t> до 64, умеренно опасному – от 64 до 128, опасному – от 128 до 256, чрезвычайно опасному – более </a:t>
            </a:r>
            <a:r>
              <a:rPr lang="ru-RU" dirty="0" smtClean="0">
                <a:solidFill>
                  <a:schemeClr val="tx1"/>
                </a:solidFill>
              </a:rPr>
              <a:t>256.</a:t>
            </a:r>
            <a:endParaRPr lang="ru-RU" dirty="0">
              <a:solidFill>
                <a:schemeClr val="tx1"/>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631727"/>
            <a:ext cx="3528392" cy="4990433"/>
          </a:xfrm>
          <a:prstGeom prst="rect">
            <a:avLst/>
          </a:prstGeom>
        </p:spPr>
      </p:pic>
    </p:spTree>
    <p:extLst>
      <p:ext uri="{BB962C8B-B14F-4D97-AF65-F5344CB8AC3E}">
        <p14:creationId xmlns:p14="http://schemas.microsoft.com/office/powerpoint/2010/main" val="1762463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36085" cy="1008113"/>
          </a:xfrm>
        </p:spPr>
        <p:txBody>
          <a:bodyPr/>
          <a:lstStyle/>
          <a:p>
            <a:r>
              <a:rPr lang="ru-RU" sz="2000" dirty="0">
                <a:solidFill>
                  <a:schemeClr val="tx1"/>
                </a:solidFill>
              </a:rPr>
              <a:t>Особенности изучения загрязнения донных отложений</a:t>
            </a:r>
          </a:p>
        </p:txBody>
      </p:sp>
      <p:sp>
        <p:nvSpPr>
          <p:cNvPr id="3" name="Объект 2"/>
          <p:cNvSpPr>
            <a:spLocks noGrp="1"/>
          </p:cNvSpPr>
          <p:nvPr>
            <p:ph idx="1"/>
          </p:nvPr>
        </p:nvSpPr>
        <p:spPr/>
        <p:txBody>
          <a:bodyPr>
            <a:normAutofit fontScale="55000" lnSpcReduction="20000"/>
          </a:bodyPr>
          <a:lstStyle/>
          <a:p>
            <a:pPr algn="just"/>
            <a:r>
              <a:rPr lang="ru-RU" dirty="0">
                <a:solidFill>
                  <a:schemeClr val="tx1"/>
                </a:solidFill>
              </a:rPr>
              <a:t>Состав донных отложений отражает геологическое строение, рельеф и экологическое состояние водосборного бассейна. В формировании загрязнения донных отложений велика перераспределяющая роль водного потока. Загрязняющие вещества неодинаково концентрируются в отложениях разного гранулометрического состава. Поэтому при опробовании донных отложений необходимо учитывать фациальные особенности. Для объективной характеристики водотоков и водоемов </a:t>
            </a:r>
            <a:r>
              <a:rPr lang="ru-RU" dirty="0" smtClean="0">
                <a:solidFill>
                  <a:schemeClr val="tx1"/>
                </a:solidFill>
              </a:rPr>
              <a:t>рекомендуется </a:t>
            </a:r>
            <a:r>
              <a:rPr lang="ru-RU" dirty="0">
                <a:solidFill>
                  <a:schemeClr val="tx1"/>
                </a:solidFill>
              </a:rPr>
              <a:t>отбирать осредненные пробы, состоящие из нескольких частных проб. На небольших и неглубоких водотоках, русло которых слагается однородным материалом, отбирают осредненные по поперечному профилю пробы. На крупных водоемах и водотоках пробы отбирают вблизи уреза воды, в местах видимой аккумуляции наносов. При наличии илистых отложений отбирают вертикальные колонки илов, по возможности на всю мощность. При значительных мощностях илов может проводиться изучение их вертикального разреза.</a:t>
            </a:r>
          </a:p>
          <a:p>
            <a:pPr algn="just"/>
            <a:r>
              <a:rPr lang="ru-RU" dirty="0">
                <a:solidFill>
                  <a:schemeClr val="tx1"/>
                </a:solidFill>
              </a:rPr>
              <a:t>Загрязнение донных отложений оценивается путем сравнения с природным фоном, с определением Кс и </a:t>
            </a:r>
            <a:r>
              <a:rPr lang="en-US" dirty="0" err="1">
                <a:solidFill>
                  <a:schemeClr val="tx1"/>
                </a:solidFill>
              </a:rPr>
              <a:t>Zc</a:t>
            </a:r>
            <a:r>
              <a:rPr lang="ru-RU" dirty="0">
                <a:solidFill>
                  <a:schemeClr val="tx1"/>
                </a:solidFill>
              </a:rPr>
              <a:t>, аналогично оценке загрязнения почв и снега. Важнейшим условием объективности оценок является однотипность фациального состава сравниваемых отложений.</a:t>
            </a:r>
          </a:p>
          <a:p>
            <a:pPr algn="just"/>
            <a:endParaRPr lang="ru-RU" dirty="0"/>
          </a:p>
        </p:txBody>
      </p:sp>
      <p:sp>
        <p:nvSpPr>
          <p:cNvPr id="4" name="Текст 3"/>
          <p:cNvSpPr>
            <a:spLocks noGrp="1"/>
          </p:cNvSpPr>
          <p:nvPr>
            <p:ph type="body" sz="half" idx="2"/>
          </p:nvPr>
        </p:nvSpPr>
        <p:spPr>
          <a:xfrm>
            <a:off x="755576" y="2924944"/>
            <a:ext cx="2016224"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916832"/>
            <a:ext cx="4146378" cy="4077072"/>
          </a:xfrm>
          <a:prstGeom prst="rect">
            <a:avLst/>
          </a:prstGeom>
        </p:spPr>
      </p:pic>
    </p:spTree>
    <p:extLst>
      <p:ext uri="{BB962C8B-B14F-4D97-AF65-F5344CB8AC3E}">
        <p14:creationId xmlns:p14="http://schemas.microsoft.com/office/powerpoint/2010/main" val="1867056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3636085" cy="864096"/>
          </a:xfrm>
        </p:spPr>
        <p:txBody>
          <a:bodyPr/>
          <a:lstStyle/>
          <a:p>
            <a:r>
              <a:rPr lang="ru-RU" sz="2000" dirty="0">
                <a:solidFill>
                  <a:schemeClr val="tx1"/>
                </a:solidFill>
              </a:rPr>
              <a:t>Анализ эколого-геохимических карт</a:t>
            </a:r>
          </a:p>
        </p:txBody>
      </p:sp>
      <p:sp>
        <p:nvSpPr>
          <p:cNvPr id="4" name="Текст 3"/>
          <p:cNvSpPr>
            <a:spLocks noGrp="1"/>
          </p:cNvSpPr>
          <p:nvPr>
            <p:ph type="body" sz="half" idx="2"/>
          </p:nvPr>
        </p:nvSpPr>
        <p:spPr>
          <a:xfrm>
            <a:off x="395536" y="1268760"/>
            <a:ext cx="3388660" cy="5328592"/>
          </a:xfrm>
        </p:spPr>
        <p:txBody>
          <a:bodyPr>
            <a:normAutofit lnSpcReduction="10000"/>
          </a:bodyPr>
          <a:lstStyle/>
          <a:p>
            <a:pPr algn="just"/>
            <a:r>
              <a:rPr lang="ru-RU" sz="1600" dirty="0">
                <a:solidFill>
                  <a:schemeClr val="tx1"/>
                </a:solidFill>
              </a:rPr>
              <a:t>Сопоставление карт загрязнения почв и снежного покрова позволяет выявлять характер динамики аномалий. Различают аномалии: реликтовые (выявляются по почвам, но не обнаруживаются по снегу), растущие (выявляются как по почвам, так и по снегу), формирующиеся (выражены в снегу, но отсутствуют в почвах</a:t>
            </a:r>
            <a:r>
              <a:rPr lang="ru-RU" sz="1600" dirty="0" smtClean="0">
                <a:solidFill>
                  <a:schemeClr val="tx1"/>
                </a:solidFill>
              </a:rPr>
              <a:t>).</a:t>
            </a:r>
          </a:p>
          <a:p>
            <a:pPr algn="just"/>
            <a:r>
              <a:rPr lang="ru-RU" sz="1600" dirty="0" smtClean="0">
                <a:solidFill>
                  <a:schemeClr val="tx1"/>
                </a:solidFill>
              </a:rPr>
              <a:t>Поле загрязнений на карте в процессе анализа разделяется на отдельные аномалии различного состава.</a:t>
            </a:r>
          </a:p>
          <a:p>
            <a:pPr algn="just"/>
            <a:r>
              <a:rPr lang="ru-RU" sz="1600" dirty="0">
                <a:solidFill>
                  <a:schemeClr val="tx1"/>
                </a:solidFill>
              </a:rPr>
              <a:t>Наибольшим разнообразием происхождения отличаются </a:t>
            </a:r>
            <a:r>
              <a:rPr lang="ru-RU" sz="1600" dirty="0" err="1">
                <a:solidFill>
                  <a:schemeClr val="tx1"/>
                </a:solidFill>
              </a:rPr>
              <a:t>педогеохимические</a:t>
            </a:r>
            <a:r>
              <a:rPr lang="ru-RU" sz="1600" dirty="0">
                <a:solidFill>
                  <a:schemeClr val="tx1"/>
                </a:solidFill>
              </a:rPr>
              <a:t> </a:t>
            </a:r>
            <a:r>
              <a:rPr lang="ru-RU" sz="1600" dirty="0" smtClean="0">
                <a:solidFill>
                  <a:schemeClr val="tx1"/>
                </a:solidFill>
              </a:rPr>
              <a:t>аномалии, подразделяемые на аэрогенные, гидрогенные, </a:t>
            </a:r>
            <a:r>
              <a:rPr lang="ru-RU" sz="1600" dirty="0" err="1" smtClean="0">
                <a:solidFill>
                  <a:schemeClr val="tx1"/>
                </a:solidFill>
              </a:rPr>
              <a:t>вейстогенные</a:t>
            </a:r>
            <a:r>
              <a:rPr lang="ru-RU" sz="1600" dirty="0" smtClean="0">
                <a:solidFill>
                  <a:schemeClr val="tx1"/>
                </a:solidFill>
              </a:rPr>
              <a:t> и </a:t>
            </a:r>
            <a:r>
              <a:rPr lang="ru-RU" sz="1600" dirty="0" err="1" smtClean="0">
                <a:solidFill>
                  <a:schemeClr val="tx1"/>
                </a:solidFill>
              </a:rPr>
              <a:t>агрогенные</a:t>
            </a:r>
            <a:r>
              <a:rPr lang="ru-RU" sz="1600" dirty="0" smtClean="0">
                <a:solidFill>
                  <a:schemeClr val="tx1"/>
                </a:solidFill>
              </a:rPr>
              <a:t>. </a:t>
            </a:r>
            <a:endParaRPr lang="ru-RU" sz="1600" dirty="0">
              <a:solidFill>
                <a:schemeClr val="tx1"/>
              </a:solidFill>
            </a:endParaRPr>
          </a:p>
          <a:p>
            <a:pPr algn="just"/>
            <a:endParaRPr lang="ru-RU" dirty="0">
              <a:solidFill>
                <a:schemeClr val="tx1"/>
              </a:solidFill>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64226" y="1252842"/>
            <a:ext cx="5172269" cy="4960914"/>
          </a:xfrm>
        </p:spPr>
      </p:pic>
    </p:spTree>
    <p:extLst>
      <p:ext uri="{BB962C8B-B14F-4D97-AF65-F5344CB8AC3E}">
        <p14:creationId xmlns:p14="http://schemas.microsoft.com/office/powerpoint/2010/main" val="1548549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3"/>
            <a:ext cx="3636085" cy="720080"/>
          </a:xfrm>
        </p:spPr>
        <p:txBody>
          <a:bodyPr/>
          <a:lstStyle/>
          <a:p>
            <a:r>
              <a:rPr lang="ru-RU" sz="2000" i="1" dirty="0" smtClean="0">
                <a:solidFill>
                  <a:schemeClr val="tx1"/>
                </a:solidFill>
              </a:rPr>
              <a:t>Аэрогенные аномалии</a:t>
            </a:r>
            <a:endParaRPr lang="ru-RU" sz="2000" i="1"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832" y="1484784"/>
            <a:ext cx="4030374" cy="4824536"/>
          </a:xfrm>
        </p:spPr>
      </p:pic>
      <p:sp>
        <p:nvSpPr>
          <p:cNvPr id="4" name="Текст 3"/>
          <p:cNvSpPr>
            <a:spLocks noGrp="1"/>
          </p:cNvSpPr>
          <p:nvPr>
            <p:ph type="body" sz="half" idx="2"/>
          </p:nvPr>
        </p:nvSpPr>
        <p:spPr>
          <a:xfrm>
            <a:off x="4788024" y="548680"/>
            <a:ext cx="3820708" cy="5904656"/>
          </a:xfrm>
        </p:spPr>
        <p:txBody>
          <a:bodyPr/>
          <a:lstStyle/>
          <a:p>
            <a:pPr algn="just"/>
            <a:r>
              <a:rPr lang="ru-RU" dirty="0">
                <a:solidFill>
                  <a:schemeClr val="tx1"/>
                </a:solidFill>
              </a:rPr>
              <a:t>Для </a:t>
            </a:r>
            <a:r>
              <a:rPr lang="ru-RU" b="1" i="1" dirty="0">
                <a:solidFill>
                  <a:schemeClr val="tx1"/>
                </a:solidFill>
              </a:rPr>
              <a:t>аэрогенных</a:t>
            </a:r>
            <a:r>
              <a:rPr lang="ru-RU" dirty="0">
                <a:solidFill>
                  <a:schemeClr val="tx1"/>
                </a:solidFill>
              </a:rPr>
              <a:t> </a:t>
            </a:r>
            <a:r>
              <a:rPr lang="ru-RU" b="1" i="1" dirty="0">
                <a:solidFill>
                  <a:schemeClr val="tx1"/>
                </a:solidFill>
              </a:rPr>
              <a:t>аномалий </a:t>
            </a:r>
            <a:r>
              <a:rPr lang="ru-RU" dirty="0">
                <a:solidFill>
                  <a:schemeClr val="tx1"/>
                </a:solidFill>
              </a:rPr>
              <a:t>характерны следующие признаки: поверхностный характер, относительно значительные размеры, постепенность изменения элементного состава и концентраций. При этом максимумы концентраций могут отстоять от источника на расстояние до нескольких километров (от 10 до 40 высот в случае высоких источников горячих выбросов. В составе аэрогенных аномалий обычно преобладают элементы, отражающие специфику производства на предприятии – источнике загрязнения (легирующие добавки вблизи предприятий черной металлургии, профилирующие элементы вблизи предприятий по производству и переработке цветных металлов, ванадий и никель в зонах воздействия тепловых электростанций). На урбанизированных территориях, вне зависимости от производственной специализации, обычно наблюдаются повышенные концентрации элементов, характерных для автотранспортного загрязнения и общераспространенных </a:t>
            </a:r>
            <a:r>
              <a:rPr lang="ru-RU" dirty="0" err="1">
                <a:solidFill>
                  <a:schemeClr val="tx1"/>
                </a:solidFill>
              </a:rPr>
              <a:t>технофильных</a:t>
            </a:r>
            <a:r>
              <a:rPr lang="ru-RU" dirty="0">
                <a:solidFill>
                  <a:schemeClr val="tx1"/>
                </a:solidFill>
              </a:rPr>
              <a:t> (свинец, цинк, медь, марганец).</a:t>
            </a:r>
            <a:endParaRPr lang="ru-RU" dirty="0"/>
          </a:p>
        </p:txBody>
      </p:sp>
    </p:spTree>
    <p:extLst>
      <p:ext uri="{BB962C8B-B14F-4D97-AF65-F5344CB8AC3E}">
        <p14:creationId xmlns:p14="http://schemas.microsoft.com/office/powerpoint/2010/main" val="2138255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6923923" cy="5573758"/>
          </a:xfrm>
          <a:prstGeom prst="rect">
            <a:avLst/>
          </a:prstGeom>
        </p:spPr>
      </p:pic>
      <p:sp>
        <p:nvSpPr>
          <p:cNvPr id="3" name="Прямоугольник 2"/>
          <p:cNvSpPr/>
          <p:nvPr/>
        </p:nvSpPr>
        <p:spPr>
          <a:xfrm>
            <a:off x="323528" y="5877272"/>
            <a:ext cx="8424936" cy="369332"/>
          </a:xfrm>
          <a:prstGeom prst="rect">
            <a:avLst/>
          </a:prstGeom>
        </p:spPr>
        <p:txBody>
          <a:bodyPr wrap="square">
            <a:spAutoFit/>
          </a:bodyPr>
          <a:lstStyle/>
          <a:p>
            <a:r>
              <a:rPr lang="ru-RU" dirty="0"/>
              <a:t>Пример экологической карты для учебных целей</a:t>
            </a:r>
          </a:p>
        </p:txBody>
      </p:sp>
    </p:spTree>
    <p:extLst>
      <p:ext uri="{BB962C8B-B14F-4D97-AF65-F5344CB8AC3E}">
        <p14:creationId xmlns:p14="http://schemas.microsoft.com/office/powerpoint/2010/main" val="7786307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5"/>
            <a:ext cx="3636085" cy="792088"/>
          </a:xfrm>
        </p:spPr>
        <p:txBody>
          <a:bodyPr/>
          <a:lstStyle/>
          <a:p>
            <a:r>
              <a:rPr lang="ru-RU" sz="2000" i="1" dirty="0" smtClean="0">
                <a:solidFill>
                  <a:schemeClr val="tx1"/>
                </a:solidFill>
              </a:rPr>
              <a:t>Гидрогенные аномалии</a:t>
            </a:r>
            <a:endParaRPr lang="ru-RU" sz="2000" i="1" dirty="0">
              <a:solidFill>
                <a:schemeClr val="tx1"/>
              </a:solidFill>
            </a:endParaRPr>
          </a:p>
        </p:txBody>
      </p:sp>
      <p:sp>
        <p:nvSpPr>
          <p:cNvPr id="3" name="Объект 2"/>
          <p:cNvSpPr>
            <a:spLocks noGrp="1"/>
          </p:cNvSpPr>
          <p:nvPr>
            <p:ph idx="1"/>
          </p:nvPr>
        </p:nvSpPr>
        <p:spPr>
          <a:xfrm>
            <a:off x="4932040" y="2420888"/>
            <a:ext cx="4017085" cy="3958626"/>
          </a:xfrm>
        </p:spPr>
        <p:txBody>
          <a:bodyPr>
            <a:normAutofit lnSpcReduction="10000"/>
          </a:bodyPr>
          <a:lstStyle/>
          <a:p>
            <a:pPr algn="just"/>
            <a:r>
              <a:rPr lang="ru-RU" sz="1900" b="1" i="1" dirty="0">
                <a:solidFill>
                  <a:schemeClr val="tx1"/>
                </a:solidFill>
              </a:rPr>
              <a:t>Гидрогенные</a:t>
            </a:r>
            <a:r>
              <a:rPr lang="ru-RU" sz="1900" dirty="0">
                <a:solidFill>
                  <a:schemeClr val="tx1"/>
                </a:solidFill>
              </a:rPr>
              <a:t> </a:t>
            </a:r>
            <a:r>
              <a:rPr lang="ru-RU" sz="1900" b="1" i="1" dirty="0">
                <a:solidFill>
                  <a:schemeClr val="tx1"/>
                </a:solidFill>
              </a:rPr>
              <a:t>аномалии</a:t>
            </a:r>
            <a:r>
              <a:rPr lang="ru-RU" sz="1900" dirty="0">
                <a:solidFill>
                  <a:schemeClr val="tx1"/>
                </a:solidFill>
              </a:rPr>
              <a:t> выделяются приуроченностью к поймам рек, днищам оврагов и балок. Для них обычно свойственно значительное участие элементов, характерных для стоков гальванических производств и очистных сооружений (серебро, никель, хром). </a:t>
            </a:r>
            <a:endParaRPr lang="ru-RU" sz="1900" dirty="0" smtClean="0">
              <a:solidFill>
                <a:schemeClr val="tx1"/>
              </a:solidFill>
            </a:endParaRPr>
          </a:p>
          <a:p>
            <a:pPr algn="just"/>
            <a:endParaRPr lang="ru-RU" sz="1900" dirty="0">
              <a:solidFill>
                <a:schemeClr val="tx1"/>
              </a:solidFill>
            </a:endParaRPr>
          </a:p>
          <a:p>
            <a:pPr algn="just"/>
            <a:r>
              <a:rPr lang="ru-RU" sz="1900" dirty="0" smtClean="0">
                <a:solidFill>
                  <a:schemeClr val="tx1"/>
                </a:solidFill>
              </a:rPr>
              <a:t>Пример гидрогенной аномалии на карте.</a:t>
            </a:r>
            <a:endParaRPr lang="ru-RU" sz="1900" dirty="0">
              <a:solidFill>
                <a:schemeClr val="tx1"/>
              </a:solidFill>
            </a:endParaRPr>
          </a:p>
          <a:p>
            <a:endParaRPr lang="ru-RU" dirty="0"/>
          </a:p>
        </p:txBody>
      </p:sp>
      <p:sp>
        <p:nvSpPr>
          <p:cNvPr id="4" name="Текст 3"/>
          <p:cNvSpPr>
            <a:spLocks noGrp="1"/>
          </p:cNvSpPr>
          <p:nvPr>
            <p:ph type="body" sz="half" idx="2"/>
          </p:nvPr>
        </p:nvSpPr>
        <p:spPr>
          <a:xfrm>
            <a:off x="539552" y="148478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340767"/>
            <a:ext cx="4248472" cy="3966015"/>
          </a:xfrm>
          <a:prstGeom prst="rect">
            <a:avLst/>
          </a:prstGeom>
        </p:spPr>
      </p:pic>
    </p:spTree>
    <p:extLst>
      <p:ext uri="{BB962C8B-B14F-4D97-AF65-F5344CB8AC3E}">
        <p14:creationId xmlns:p14="http://schemas.microsoft.com/office/powerpoint/2010/main" val="2050241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7"/>
            <a:ext cx="3636085" cy="792088"/>
          </a:xfrm>
        </p:spPr>
        <p:txBody>
          <a:bodyPr/>
          <a:lstStyle/>
          <a:p>
            <a:r>
              <a:rPr lang="ru-RU" sz="2000" i="1" dirty="0" err="1" smtClean="0">
                <a:solidFill>
                  <a:schemeClr val="tx1"/>
                </a:solidFill>
              </a:rPr>
              <a:t>Вейстогенные</a:t>
            </a:r>
            <a:r>
              <a:rPr lang="ru-RU" sz="2000" i="1" dirty="0" smtClean="0">
                <a:solidFill>
                  <a:schemeClr val="tx1"/>
                </a:solidFill>
              </a:rPr>
              <a:t> аномалии</a:t>
            </a:r>
            <a:endParaRPr lang="ru-RU" sz="2000" i="1" dirty="0">
              <a:solidFill>
                <a:schemeClr val="tx1"/>
              </a:solidFill>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7398" y="1196751"/>
            <a:ext cx="1785799" cy="1584177"/>
          </a:xfrm>
        </p:spPr>
      </p:pic>
      <p:sp>
        <p:nvSpPr>
          <p:cNvPr id="4" name="Текст 3"/>
          <p:cNvSpPr>
            <a:spLocks noGrp="1"/>
          </p:cNvSpPr>
          <p:nvPr>
            <p:ph type="body" sz="half" idx="2"/>
          </p:nvPr>
        </p:nvSpPr>
        <p:spPr>
          <a:xfrm>
            <a:off x="539552" y="1916832"/>
            <a:ext cx="3388660" cy="4032448"/>
          </a:xfrm>
        </p:spPr>
        <p:txBody>
          <a:bodyPr>
            <a:normAutofit lnSpcReduction="10000"/>
          </a:bodyPr>
          <a:lstStyle/>
          <a:p>
            <a:pPr algn="just"/>
            <a:r>
              <a:rPr lang="ru-RU" sz="1800" dirty="0" err="1">
                <a:solidFill>
                  <a:schemeClr val="tx1"/>
                </a:solidFill>
              </a:rPr>
              <a:t>Вейстогенные</a:t>
            </a:r>
            <a:r>
              <a:rPr lang="ru-RU" sz="1800" dirty="0">
                <a:solidFill>
                  <a:schemeClr val="tx1"/>
                </a:solidFill>
              </a:rPr>
              <a:t> аномалии отличаются резкими перепадами состава и концентраций. При их детальном изучении нередко удается выявить частицы – носители загрязнения</a:t>
            </a:r>
            <a:r>
              <a:rPr lang="ru-RU" sz="1800" dirty="0" smtClean="0">
                <a:solidFill>
                  <a:schemeClr val="tx1"/>
                </a:solidFill>
              </a:rPr>
              <a:t>.</a:t>
            </a:r>
          </a:p>
          <a:p>
            <a:pPr algn="just"/>
            <a:r>
              <a:rPr lang="ru-RU" sz="1800" dirty="0" smtClean="0">
                <a:solidFill>
                  <a:schemeClr val="tx1"/>
                </a:solidFill>
              </a:rPr>
              <a:t>Обычно бывают приурочены к территориям на окраинах городов, где располагаются или располагались ранее свалка, а также в понижениях рельефа, где производилась отсыпка поверхности.</a:t>
            </a:r>
          </a:p>
          <a:p>
            <a:pPr algn="just"/>
            <a:endParaRPr lang="ru-RU" sz="1800" dirty="0">
              <a:solidFill>
                <a:schemeClr val="tx1"/>
              </a:solidFill>
            </a:endParaRPr>
          </a:p>
          <a:p>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140968"/>
            <a:ext cx="3962953" cy="1657581"/>
          </a:xfrm>
          <a:prstGeom prst="rect">
            <a:avLst/>
          </a:prstGeom>
        </p:spPr>
      </p:pic>
      <p:sp>
        <p:nvSpPr>
          <p:cNvPr id="7" name="Прямоугольник 6"/>
          <p:cNvSpPr/>
          <p:nvPr/>
        </p:nvSpPr>
        <p:spPr>
          <a:xfrm>
            <a:off x="4788024" y="5013177"/>
            <a:ext cx="4211960" cy="646331"/>
          </a:xfrm>
          <a:prstGeom prst="rect">
            <a:avLst/>
          </a:prstGeom>
        </p:spPr>
        <p:txBody>
          <a:bodyPr wrap="square">
            <a:spAutoFit/>
          </a:bodyPr>
          <a:lstStyle/>
          <a:p>
            <a:r>
              <a:rPr lang="ru-RU" dirty="0"/>
              <a:t>Примеры </a:t>
            </a:r>
            <a:r>
              <a:rPr lang="ru-RU" dirty="0" err="1"/>
              <a:t>вейстогенных</a:t>
            </a:r>
            <a:r>
              <a:rPr lang="ru-RU" dirty="0"/>
              <a:t> аномалий на карте</a:t>
            </a:r>
          </a:p>
        </p:txBody>
      </p:sp>
    </p:spTree>
    <p:extLst>
      <p:ext uri="{BB962C8B-B14F-4D97-AF65-F5344CB8AC3E}">
        <p14:creationId xmlns:p14="http://schemas.microsoft.com/office/powerpoint/2010/main" val="1100051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3"/>
            <a:ext cx="3636085" cy="720080"/>
          </a:xfrm>
        </p:spPr>
        <p:txBody>
          <a:bodyPr/>
          <a:lstStyle/>
          <a:p>
            <a:r>
              <a:rPr lang="ru-RU" sz="2000" i="1" dirty="0" err="1" smtClean="0">
                <a:solidFill>
                  <a:schemeClr val="tx1"/>
                </a:solidFill>
              </a:rPr>
              <a:t>Агрогенные</a:t>
            </a:r>
            <a:r>
              <a:rPr lang="ru-RU" sz="2000" i="1" dirty="0" smtClean="0">
                <a:solidFill>
                  <a:schemeClr val="tx1"/>
                </a:solidFill>
              </a:rPr>
              <a:t> аномалии</a:t>
            </a:r>
            <a:endParaRPr lang="ru-RU" sz="2000" i="1" dirty="0">
              <a:solidFill>
                <a:schemeClr val="tx1"/>
              </a:solidFill>
            </a:endParaRPr>
          </a:p>
        </p:txBody>
      </p:sp>
      <p:sp>
        <p:nvSpPr>
          <p:cNvPr id="3" name="Объект 2"/>
          <p:cNvSpPr>
            <a:spLocks noGrp="1"/>
          </p:cNvSpPr>
          <p:nvPr>
            <p:ph idx="1"/>
          </p:nvPr>
        </p:nvSpPr>
        <p:spPr>
          <a:xfrm>
            <a:off x="4932040" y="1844824"/>
            <a:ext cx="4017085" cy="3600400"/>
          </a:xfrm>
        </p:spPr>
        <p:txBody>
          <a:bodyPr/>
          <a:lstStyle/>
          <a:p>
            <a:pPr algn="just"/>
            <a:r>
              <a:rPr lang="ru-RU" sz="1800" b="1" i="1" dirty="0" err="1">
                <a:solidFill>
                  <a:schemeClr val="tx1"/>
                </a:solidFill>
              </a:rPr>
              <a:t>Агрогенные</a:t>
            </a:r>
            <a:r>
              <a:rPr lang="ru-RU" sz="1800" dirty="0">
                <a:solidFill>
                  <a:schemeClr val="tx1"/>
                </a:solidFill>
              </a:rPr>
              <a:t> </a:t>
            </a:r>
            <a:r>
              <a:rPr lang="ru-RU" sz="1800" b="1" i="1" dirty="0">
                <a:solidFill>
                  <a:schemeClr val="tx1"/>
                </a:solidFill>
              </a:rPr>
              <a:t>аномалии</a:t>
            </a:r>
            <a:r>
              <a:rPr lang="ru-RU" sz="1800" dirty="0">
                <a:solidFill>
                  <a:schemeClr val="tx1"/>
                </a:solidFill>
              </a:rPr>
              <a:t> приурочиваются к сельскохозяйственным землям. Для них характерно присутствие фосфора и элементов-примесей, содержащихся в апатитах и фосфоритах (фтор, стронций, иногда также мышьяк, свинец, цинк, редкоземельные). </a:t>
            </a:r>
          </a:p>
          <a:p>
            <a:pPr algn="just"/>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924944"/>
            <a:ext cx="2791215" cy="2534004"/>
          </a:xfrm>
          <a:prstGeom prst="rect">
            <a:avLst/>
          </a:prstGeom>
        </p:spPr>
      </p:pic>
    </p:spTree>
    <p:extLst>
      <p:ext uri="{BB962C8B-B14F-4D97-AF65-F5344CB8AC3E}">
        <p14:creationId xmlns:p14="http://schemas.microsoft.com/office/powerpoint/2010/main" val="21453972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r>
              <a:rPr lang="ru-RU" sz="4000" dirty="0" smtClean="0">
                <a:solidFill>
                  <a:schemeClr val="tx1"/>
                </a:solidFill>
                <a:effectLst/>
              </a:rPr>
              <a:t>7. КАРТОГРАФИРОВАНИЕ </a:t>
            </a:r>
            <a:r>
              <a:rPr lang="ru-RU" sz="4000" dirty="0">
                <a:solidFill>
                  <a:schemeClr val="tx1"/>
                </a:solidFill>
                <a:effectLst/>
              </a:rPr>
              <a:t>ГЕОЛОГО-ГЕОМОРФОЛОГИЧЕСКОГО ЗАГРЯЗНЕНИЯ</a:t>
            </a:r>
            <a:endParaRPr lang="ru-RU" sz="4000" dirty="0">
              <a:solidFill>
                <a:schemeClr val="tx1"/>
              </a:solidFill>
            </a:endParaRPr>
          </a:p>
        </p:txBody>
      </p:sp>
    </p:spTree>
    <p:extLst>
      <p:ext uri="{BB962C8B-B14F-4D97-AF65-F5344CB8AC3E}">
        <p14:creationId xmlns:p14="http://schemas.microsoft.com/office/powerpoint/2010/main" val="6946664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220" y="476672"/>
            <a:ext cx="3636085" cy="936104"/>
          </a:xfrm>
        </p:spPr>
        <p:txBody>
          <a:bodyPr/>
          <a:lstStyle/>
          <a:p>
            <a:r>
              <a:rPr lang="ru-RU" sz="2000" dirty="0">
                <a:solidFill>
                  <a:schemeClr val="tx1"/>
                </a:solidFill>
              </a:rPr>
              <a:t>Картографирование геодинамических процессов</a:t>
            </a:r>
          </a:p>
        </p:txBody>
      </p:sp>
      <p:sp>
        <p:nvSpPr>
          <p:cNvPr id="3" name="Объект 2"/>
          <p:cNvSpPr>
            <a:spLocks noGrp="1"/>
          </p:cNvSpPr>
          <p:nvPr>
            <p:ph idx="1"/>
          </p:nvPr>
        </p:nvSpPr>
        <p:spPr>
          <a:xfrm>
            <a:off x="4593515" y="332656"/>
            <a:ext cx="4370973" cy="6192688"/>
          </a:xfrm>
        </p:spPr>
        <p:txBody>
          <a:bodyPr>
            <a:normAutofit fontScale="47500" lnSpcReduction="20000"/>
          </a:bodyPr>
          <a:lstStyle/>
          <a:p>
            <a:pPr marL="0" algn="just">
              <a:lnSpc>
                <a:spcPct val="120000"/>
              </a:lnSpc>
              <a:spcBef>
                <a:spcPts val="0"/>
              </a:spcBef>
              <a:spcAft>
                <a:spcPts val="0"/>
              </a:spcAft>
            </a:pPr>
            <a:r>
              <a:rPr lang="ru-RU" sz="2300" b="1" i="1" dirty="0">
                <a:solidFill>
                  <a:schemeClr val="tx1"/>
                </a:solidFill>
              </a:rPr>
              <a:t>Качественное картографирование</a:t>
            </a:r>
            <a:r>
              <a:rPr lang="ru-RU" sz="2300" b="1" dirty="0">
                <a:solidFill>
                  <a:schemeClr val="tx1"/>
                </a:solidFill>
              </a:rPr>
              <a:t> </a:t>
            </a:r>
            <a:r>
              <a:rPr lang="ru-RU" sz="2300" dirty="0">
                <a:solidFill>
                  <a:schemeClr val="tx1"/>
                </a:solidFill>
              </a:rPr>
              <a:t>включает выявление факта протекания процесса, его локализацию и (иногда) балльную оценку интенсивности. Процессы современной геодинамики затрагивают рельеф, почвы, растительность, поверхностные и подземные воды; каждое изменение </a:t>
            </a:r>
            <a:r>
              <a:rPr lang="ru-RU" sz="2300" dirty="0" err="1">
                <a:solidFill>
                  <a:schemeClr val="tx1"/>
                </a:solidFill>
              </a:rPr>
              <a:t>геокомпонентов</a:t>
            </a:r>
            <a:r>
              <a:rPr lang="ru-RU" sz="2300" dirty="0">
                <a:solidFill>
                  <a:schemeClr val="tx1"/>
                </a:solidFill>
              </a:rPr>
              <a:t> может рассматриваться как дешифровочный признак. Поэтому выявление и локализация геодинамических процессов и их последствий являются областью наиболее эффективного применения методов дистанционного </a:t>
            </a:r>
            <a:r>
              <a:rPr lang="ru-RU" sz="2300" dirty="0" smtClean="0">
                <a:solidFill>
                  <a:schemeClr val="tx1"/>
                </a:solidFill>
              </a:rPr>
              <a:t>зондирования.</a:t>
            </a:r>
          </a:p>
          <a:p>
            <a:pPr marL="0" algn="just">
              <a:lnSpc>
                <a:spcPct val="120000"/>
              </a:lnSpc>
              <a:spcBef>
                <a:spcPts val="0"/>
              </a:spcBef>
              <a:spcAft>
                <a:spcPts val="0"/>
              </a:spcAft>
            </a:pPr>
            <a:r>
              <a:rPr lang="ru-RU" sz="2300" b="1" i="1" dirty="0">
                <a:solidFill>
                  <a:schemeClr val="tx1"/>
                </a:solidFill>
              </a:rPr>
              <a:t>Количественное картографирование</a:t>
            </a:r>
            <a:r>
              <a:rPr lang="ru-RU" sz="2300" dirty="0">
                <a:solidFill>
                  <a:schemeClr val="tx1"/>
                </a:solidFill>
              </a:rPr>
              <a:t> может опирается на натурные измерения проявлений процессов за определенные интервалы времени, проводимые при экспедиционных, стационарных и полевых экспериментальных исследованиях. Методы количественной характеристики геодинамических процессов по техническому уровню применяемой аппаратуры подразделяются на простые, средние и </a:t>
            </a:r>
            <a:r>
              <a:rPr lang="ru-RU" sz="2300" dirty="0" smtClean="0">
                <a:solidFill>
                  <a:schemeClr val="tx1"/>
                </a:solidFill>
              </a:rPr>
              <a:t>сложные. </a:t>
            </a:r>
          </a:p>
          <a:p>
            <a:pPr marL="0" algn="just">
              <a:lnSpc>
                <a:spcPct val="120000"/>
              </a:lnSpc>
              <a:spcBef>
                <a:spcPts val="0"/>
              </a:spcBef>
              <a:spcAft>
                <a:spcPts val="0"/>
              </a:spcAft>
            </a:pPr>
            <a:r>
              <a:rPr lang="ru-RU" sz="2300" dirty="0" smtClean="0">
                <a:solidFill>
                  <a:schemeClr val="tx1"/>
                </a:solidFill>
              </a:rPr>
              <a:t>Характеристиками </a:t>
            </a:r>
            <a:r>
              <a:rPr lang="ru-RU" sz="2300" dirty="0">
                <a:solidFill>
                  <a:schemeClr val="tx1"/>
                </a:solidFill>
              </a:rPr>
              <a:t>интенсивности служат: </a:t>
            </a:r>
          </a:p>
          <a:p>
            <a:pPr marL="0" algn="just">
              <a:lnSpc>
                <a:spcPct val="120000"/>
              </a:lnSpc>
              <a:spcBef>
                <a:spcPts val="0"/>
              </a:spcBef>
              <a:spcAft>
                <a:spcPts val="0"/>
              </a:spcAft>
            </a:pPr>
            <a:r>
              <a:rPr lang="ru-RU" sz="2300" dirty="0">
                <a:solidFill>
                  <a:schemeClr val="tx1"/>
                </a:solidFill>
              </a:rPr>
              <a:t>- объем смытого материала (определяемый с помощью метода шпилек при изучении плоскостного смыва, путем наблюдений за продвижением вершин оврагов и денудационных уступов); </a:t>
            </a:r>
          </a:p>
          <a:p>
            <a:pPr marL="0" algn="just">
              <a:lnSpc>
                <a:spcPct val="120000"/>
              </a:lnSpc>
              <a:spcBef>
                <a:spcPts val="0"/>
              </a:spcBef>
              <a:spcAft>
                <a:spcPts val="0"/>
              </a:spcAft>
            </a:pPr>
            <a:r>
              <a:rPr lang="ru-RU" sz="2300" dirty="0">
                <a:solidFill>
                  <a:schemeClr val="tx1"/>
                </a:solidFill>
              </a:rPr>
              <a:t>- интенсивность транспорта наносов и растворенного вещества (определяется через показатели твердого и/или ионного стока, на основе регулярного опробования водотоков); </a:t>
            </a:r>
          </a:p>
          <a:p>
            <a:pPr marL="0" algn="just">
              <a:lnSpc>
                <a:spcPct val="120000"/>
              </a:lnSpc>
              <a:spcBef>
                <a:spcPts val="0"/>
              </a:spcBef>
              <a:spcAft>
                <a:spcPts val="0"/>
              </a:spcAft>
            </a:pPr>
            <a:r>
              <a:rPr lang="ru-RU" sz="2300" dirty="0">
                <a:solidFill>
                  <a:schemeClr val="tx1"/>
                </a:solidFill>
              </a:rPr>
              <a:t>- объем и/или мощность новообразованных отложений (определяется по накоплению илистых образований в прудах, руслах, на поймах и в искусственных ямах - ловушках); </a:t>
            </a:r>
          </a:p>
          <a:p>
            <a:pPr marL="0" algn="just">
              <a:lnSpc>
                <a:spcPct val="120000"/>
              </a:lnSpc>
              <a:spcBef>
                <a:spcPts val="0"/>
              </a:spcBef>
              <a:spcAft>
                <a:spcPts val="0"/>
              </a:spcAft>
            </a:pPr>
            <a:r>
              <a:rPr lang="ru-RU" sz="2300" dirty="0">
                <a:solidFill>
                  <a:schemeClr val="tx1"/>
                </a:solidFill>
              </a:rPr>
              <a:t>- остаточное содержание гумуса (определяется по результатам почвенных исследований). Важнейшим условием сопоставимости результатов является нормирование их на интервалы времени с определением соответствующих количественных характеристик, таких как модули твердого стока, в т/км</a:t>
            </a:r>
            <a:r>
              <a:rPr lang="ru-RU" sz="2300" baseline="30000" dirty="0">
                <a:solidFill>
                  <a:schemeClr val="tx1"/>
                </a:solidFill>
              </a:rPr>
              <a:t>2</a:t>
            </a:r>
            <a:r>
              <a:rPr lang="ru-RU" sz="2300" dirty="0">
                <a:solidFill>
                  <a:schemeClr val="tx1"/>
                </a:solidFill>
              </a:rPr>
              <a:t>. в год.</a:t>
            </a: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84784"/>
            <a:ext cx="4309486" cy="2880320"/>
          </a:xfrm>
          <a:prstGeom prst="rect">
            <a:avLst/>
          </a:prstGeom>
        </p:spPr>
      </p:pic>
    </p:spTree>
    <p:extLst>
      <p:ext uri="{BB962C8B-B14F-4D97-AF65-F5344CB8AC3E}">
        <p14:creationId xmlns:p14="http://schemas.microsoft.com/office/powerpoint/2010/main" val="1335556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4"/>
            <a:ext cx="3636085" cy="1728192"/>
          </a:xfrm>
        </p:spPr>
        <p:txBody>
          <a:bodyPr/>
          <a:lstStyle/>
          <a:p>
            <a:r>
              <a:rPr lang="ru-RU" sz="2000" dirty="0">
                <a:solidFill>
                  <a:schemeClr val="tx1"/>
                </a:solidFill>
              </a:rPr>
              <a:t>Картографирование техногенных и </a:t>
            </a:r>
            <a:r>
              <a:rPr lang="ru-RU" sz="2000" dirty="0" err="1">
                <a:solidFill>
                  <a:schemeClr val="tx1"/>
                </a:solidFill>
              </a:rPr>
              <a:t>техногенно</a:t>
            </a:r>
            <a:r>
              <a:rPr lang="ru-RU" sz="2000" dirty="0">
                <a:solidFill>
                  <a:schemeClr val="tx1"/>
                </a:solidFill>
              </a:rPr>
              <a:t>-измененных отложений и форм рельефа</a:t>
            </a:r>
          </a:p>
        </p:txBody>
      </p:sp>
      <p:sp>
        <p:nvSpPr>
          <p:cNvPr id="3" name="Объект 2"/>
          <p:cNvSpPr>
            <a:spLocks noGrp="1"/>
          </p:cNvSpPr>
          <p:nvPr>
            <p:ph idx="1"/>
          </p:nvPr>
        </p:nvSpPr>
        <p:spPr>
          <a:xfrm>
            <a:off x="4593515" y="332656"/>
            <a:ext cx="4298965" cy="5976664"/>
          </a:xfrm>
        </p:spPr>
        <p:txBody>
          <a:bodyPr>
            <a:normAutofit fontScale="70000" lnSpcReduction="20000"/>
          </a:bodyPr>
          <a:lstStyle/>
          <a:p>
            <a:pPr algn="just"/>
            <a:r>
              <a:rPr lang="ru-RU" dirty="0">
                <a:solidFill>
                  <a:schemeClr val="tx1"/>
                </a:solidFill>
              </a:rPr>
              <a:t>Выделение и картографирование последствий техногенных воздействий на геологическую среду является составной частью крупномасштабных геолого-экологических исследований. Методика их </a:t>
            </a:r>
            <a:r>
              <a:rPr lang="ru-RU" dirty="0" smtClean="0">
                <a:solidFill>
                  <a:schemeClr val="tx1"/>
                </a:solidFill>
              </a:rPr>
              <a:t>проведения </a:t>
            </a:r>
            <a:r>
              <a:rPr lang="ru-RU" dirty="0">
                <a:solidFill>
                  <a:schemeClr val="tx1"/>
                </a:solidFill>
              </a:rPr>
              <a:t>предусматривает выделение следующих </a:t>
            </a:r>
            <a:r>
              <a:rPr lang="ru-RU" dirty="0" smtClean="0">
                <a:solidFill>
                  <a:schemeClr val="tx1"/>
                </a:solidFill>
              </a:rPr>
              <a:t>видов </a:t>
            </a:r>
            <a:r>
              <a:rPr lang="ru-RU" dirty="0">
                <a:solidFill>
                  <a:schemeClr val="tx1"/>
                </a:solidFill>
              </a:rPr>
              <a:t>техногенных отложений: </a:t>
            </a:r>
          </a:p>
          <a:p>
            <a:pPr algn="just"/>
            <a:r>
              <a:rPr lang="ru-RU" b="1" i="1" dirty="0">
                <a:solidFill>
                  <a:schemeClr val="tx1"/>
                </a:solidFill>
              </a:rPr>
              <a:t>- </a:t>
            </a:r>
            <a:r>
              <a:rPr lang="ru-RU" b="1" i="1" dirty="0" err="1">
                <a:solidFill>
                  <a:schemeClr val="tx1"/>
                </a:solidFill>
              </a:rPr>
              <a:t>техногенно</a:t>
            </a:r>
            <a:r>
              <a:rPr lang="ru-RU" b="1" i="1" dirty="0">
                <a:solidFill>
                  <a:schemeClr val="tx1"/>
                </a:solidFill>
              </a:rPr>
              <a:t>-образованные</a:t>
            </a:r>
            <a:r>
              <a:rPr lang="ru-RU" dirty="0">
                <a:solidFill>
                  <a:schemeClr val="tx1"/>
                </a:solidFill>
              </a:rPr>
              <a:t> (отвалы теплоэнергетических, металлургических и химических предприятий, свалки промышленных и строительных отходов</a:t>
            </a:r>
            <a:r>
              <a:rPr lang="ru-RU" dirty="0" smtClean="0">
                <a:solidFill>
                  <a:schemeClr val="tx1"/>
                </a:solidFill>
              </a:rPr>
              <a:t>), наибольшие проблемы бывают именно с ними;</a:t>
            </a:r>
            <a:endParaRPr lang="ru-RU" dirty="0">
              <a:solidFill>
                <a:schemeClr val="tx1"/>
              </a:solidFill>
            </a:endParaRPr>
          </a:p>
          <a:p>
            <a:pPr algn="just"/>
            <a:r>
              <a:rPr lang="ru-RU" b="1" i="1" dirty="0">
                <a:solidFill>
                  <a:schemeClr val="tx1"/>
                </a:solidFill>
              </a:rPr>
              <a:t>- </a:t>
            </a:r>
            <a:r>
              <a:rPr lang="ru-RU" b="1" i="1" dirty="0" err="1">
                <a:solidFill>
                  <a:schemeClr val="tx1"/>
                </a:solidFill>
              </a:rPr>
              <a:t>техногенно</a:t>
            </a:r>
            <a:r>
              <a:rPr lang="ru-RU" b="1" i="1" dirty="0">
                <a:solidFill>
                  <a:schemeClr val="tx1"/>
                </a:solidFill>
              </a:rPr>
              <a:t>-переотложенные</a:t>
            </a:r>
            <a:r>
              <a:rPr lang="ru-RU" b="1" dirty="0">
                <a:solidFill>
                  <a:schemeClr val="tx1"/>
                </a:solidFill>
              </a:rPr>
              <a:t> </a:t>
            </a:r>
            <a:r>
              <a:rPr lang="ru-RU" dirty="0">
                <a:solidFill>
                  <a:schemeClr val="tx1"/>
                </a:solidFill>
              </a:rPr>
              <a:t>(намывные и насыпные грунты гидротехнических, транспортных и промышленных сооружений, селитебных систем, отвалы горнодобывающих предприятий); </a:t>
            </a:r>
          </a:p>
          <a:p>
            <a:pPr algn="just"/>
            <a:r>
              <a:rPr lang="ru-RU" b="1" i="1" dirty="0" smtClean="0">
                <a:solidFill>
                  <a:schemeClr val="tx1"/>
                </a:solidFill>
              </a:rPr>
              <a:t>- </a:t>
            </a:r>
            <a:r>
              <a:rPr lang="ru-RU" b="1" i="1" dirty="0" err="1">
                <a:solidFill>
                  <a:schemeClr val="tx1"/>
                </a:solidFill>
              </a:rPr>
              <a:t>техногенно</a:t>
            </a:r>
            <a:r>
              <a:rPr lang="ru-RU" b="1" i="1" dirty="0">
                <a:solidFill>
                  <a:schemeClr val="tx1"/>
                </a:solidFill>
              </a:rPr>
              <a:t>-измененные</a:t>
            </a:r>
            <a:r>
              <a:rPr lang="ru-RU" b="1" dirty="0">
                <a:solidFill>
                  <a:schemeClr val="tx1"/>
                </a:solidFill>
              </a:rPr>
              <a:t> </a:t>
            </a:r>
            <a:r>
              <a:rPr lang="ru-RU" dirty="0">
                <a:solidFill>
                  <a:schemeClr val="tx1"/>
                </a:solidFill>
              </a:rPr>
              <a:t>(находящиеся в зонах влияния транспортных сооружений и коммуникаций, гидротехнических сооружений, отвалов, инженерно-строительных сооружений, горнодобывающих предприятий, водозаборов и </a:t>
            </a:r>
            <a:r>
              <a:rPr lang="ru-RU" dirty="0" err="1">
                <a:solidFill>
                  <a:schemeClr val="tx1"/>
                </a:solidFill>
              </a:rPr>
              <a:t>водопонижающих</a:t>
            </a:r>
            <a:r>
              <a:rPr lang="ru-RU" dirty="0">
                <a:solidFill>
                  <a:schemeClr val="tx1"/>
                </a:solidFill>
              </a:rPr>
              <a:t> скважин, сельскохозяйственных угодий, коммунально-складских территорий, селитебных систем, свалок</a:t>
            </a:r>
            <a:r>
              <a:rPr lang="ru-RU" dirty="0" smtClean="0">
                <a:solidFill>
                  <a:schemeClr val="tx1"/>
                </a:solidFill>
              </a:rPr>
              <a:t>). </a:t>
            </a:r>
            <a:endParaRPr lang="ru-RU" dirty="0">
              <a:solidFill>
                <a:schemeClr val="tx1"/>
              </a:solidFill>
            </a:endParaRPr>
          </a:p>
          <a:p>
            <a:pPr algn="just"/>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420887"/>
            <a:ext cx="2736304" cy="4034707"/>
          </a:xfrm>
          <a:prstGeom prst="rect">
            <a:avLst/>
          </a:prstGeom>
        </p:spPr>
      </p:pic>
    </p:spTree>
    <p:extLst>
      <p:ext uri="{BB962C8B-B14F-4D97-AF65-F5344CB8AC3E}">
        <p14:creationId xmlns:p14="http://schemas.microsoft.com/office/powerpoint/2010/main" val="32280307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570" y="332656"/>
            <a:ext cx="3636085" cy="1258493"/>
          </a:xfrm>
        </p:spPr>
        <p:txBody>
          <a:bodyPr/>
          <a:lstStyle/>
          <a:p>
            <a:r>
              <a:rPr lang="ru-RU" sz="2000" dirty="0">
                <a:solidFill>
                  <a:schemeClr val="tx1"/>
                </a:solidFill>
              </a:rPr>
              <a:t>Картографирование последствий геолого-геоморфологического загрязнения</a:t>
            </a:r>
          </a:p>
        </p:txBody>
      </p:sp>
      <p:sp>
        <p:nvSpPr>
          <p:cNvPr id="3" name="Объект 2"/>
          <p:cNvSpPr>
            <a:spLocks noGrp="1"/>
          </p:cNvSpPr>
          <p:nvPr>
            <p:ph idx="1"/>
          </p:nvPr>
        </p:nvSpPr>
        <p:spPr>
          <a:xfrm>
            <a:off x="4860032" y="548680"/>
            <a:ext cx="4017085" cy="5577800"/>
          </a:xfrm>
        </p:spPr>
        <p:txBody>
          <a:bodyPr>
            <a:normAutofit fontScale="62500" lnSpcReduction="20000"/>
          </a:bodyPr>
          <a:lstStyle/>
          <a:p>
            <a:pPr algn="just"/>
            <a:r>
              <a:rPr lang="ru-RU" dirty="0">
                <a:solidFill>
                  <a:schemeClr val="tx1"/>
                </a:solidFill>
              </a:rPr>
              <a:t>Оценка риска </a:t>
            </a:r>
            <a:r>
              <a:rPr lang="ru-RU" dirty="0" err="1">
                <a:solidFill>
                  <a:schemeClr val="tx1"/>
                </a:solidFill>
              </a:rPr>
              <a:t>техногенно</a:t>
            </a:r>
            <a:r>
              <a:rPr lang="ru-RU" dirty="0">
                <a:solidFill>
                  <a:schemeClr val="tx1"/>
                </a:solidFill>
              </a:rPr>
              <a:t> спровоцированных катастроф является частью более общей задачи географической оценки состояния территорий. Начальным уровнем  решения этой задачи является выделение потенциально неустойчивых состояний </a:t>
            </a:r>
            <a:r>
              <a:rPr lang="ru-RU" dirty="0" err="1">
                <a:solidFill>
                  <a:schemeClr val="tx1"/>
                </a:solidFill>
              </a:rPr>
              <a:t>геосистем</a:t>
            </a:r>
            <a:r>
              <a:rPr lang="ru-RU" dirty="0">
                <a:solidFill>
                  <a:schemeClr val="tx1"/>
                </a:solidFill>
              </a:rPr>
              <a:t>, что на практике осуществляется на интуитивном </a:t>
            </a:r>
            <a:r>
              <a:rPr lang="ru-RU" dirty="0" smtClean="0">
                <a:solidFill>
                  <a:schemeClr val="tx1"/>
                </a:solidFill>
              </a:rPr>
              <a:t>уровне, </a:t>
            </a:r>
            <a:r>
              <a:rPr lang="ru-RU" dirty="0">
                <a:solidFill>
                  <a:schemeClr val="tx1"/>
                </a:solidFill>
              </a:rPr>
              <a:t>путем визуального анализа топографических, инженерно-геологических и/или геоморфологических карт и учета информации о прошлых событиях на данной и аналогичных территориях. Это означает разработку перечней чрезвычайных ситуаций (землетрясение, извержение вулкана, цунами, наводнение, обвал, оползень, карстовый провал, смерч, и т.д.), возможных в пределах рассматриваемых территориальных единиц, с оценкой вероятности их возникновения в терминах лингвистических переменных типа «много», «средне», «мало</a:t>
            </a:r>
            <a:r>
              <a:rPr lang="ru-RU" dirty="0" smtClean="0">
                <a:solidFill>
                  <a:schemeClr val="tx1"/>
                </a:solidFill>
              </a:rPr>
              <a:t>» </a:t>
            </a:r>
            <a:r>
              <a:rPr lang="ru-RU" dirty="0">
                <a:solidFill>
                  <a:schemeClr val="tx1"/>
                </a:solidFill>
              </a:rPr>
              <a:t>и составлением способом качественного фона соответствующих оценочных карт. Территориальные единицы выделяются преимущественно </a:t>
            </a:r>
            <a:r>
              <a:rPr lang="ru-RU" dirty="0" smtClean="0">
                <a:solidFill>
                  <a:schemeClr val="tx1"/>
                </a:solidFill>
              </a:rPr>
              <a:t>по абсолютным отметкам и </a:t>
            </a:r>
            <a:r>
              <a:rPr lang="ru-RU" dirty="0">
                <a:solidFill>
                  <a:schemeClr val="tx1"/>
                </a:solidFill>
              </a:rPr>
              <a:t>геоморфологическому признаку (поймы, террасы, склоны различных уровней крутизны и т.д.).</a:t>
            </a:r>
          </a:p>
        </p:txBody>
      </p:sp>
      <p:sp>
        <p:nvSpPr>
          <p:cNvPr id="4" name="Текст 3"/>
          <p:cNvSpPr>
            <a:spLocks noGrp="1"/>
          </p:cNvSpPr>
          <p:nvPr>
            <p:ph type="body" sz="half" idx="2"/>
          </p:nvPr>
        </p:nvSpPr>
        <p:spPr>
          <a:xfrm>
            <a:off x="755576" y="2996952"/>
            <a:ext cx="3388660" cy="2139518"/>
          </a:xfrm>
        </p:spPr>
        <p:txBody>
          <a:bodyPr/>
          <a:lstStyle/>
          <a:p>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0" y="1772816"/>
            <a:ext cx="4027429" cy="4768000"/>
          </a:xfrm>
          <a:prstGeom prst="rect">
            <a:avLst/>
          </a:prstGeom>
        </p:spPr>
      </p:pic>
    </p:spTree>
    <p:extLst>
      <p:ext uri="{BB962C8B-B14F-4D97-AF65-F5344CB8AC3E}">
        <p14:creationId xmlns:p14="http://schemas.microsoft.com/office/powerpoint/2010/main" val="29856605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4" name="Текст 3"/>
          <p:cNvSpPr>
            <a:spLocks noGrp="1"/>
          </p:cNvSpPr>
          <p:nvPr>
            <p:ph type="body" sz="half" idx="2"/>
          </p:nvPr>
        </p:nvSpPr>
        <p:spPr>
          <a:xfrm>
            <a:off x="683568" y="620688"/>
            <a:ext cx="3528391" cy="5976664"/>
          </a:xfrm>
        </p:spPr>
        <p:txBody>
          <a:bodyPr>
            <a:normAutofit/>
          </a:bodyPr>
          <a:lstStyle/>
          <a:p>
            <a:pPr algn="just"/>
            <a:r>
              <a:rPr lang="ru-RU" sz="1800" dirty="0">
                <a:solidFill>
                  <a:schemeClr val="tx1"/>
                </a:solidFill>
              </a:rPr>
              <a:t>При наличии достаточно длительных рядов наблюдений или исторических данных, вероятность аварийных ситуаций той или иной степени тяжести оценивается количественно, как число возможных ситуаций в </a:t>
            </a:r>
            <a:r>
              <a:rPr lang="ru-RU" sz="1800" dirty="0" smtClean="0">
                <a:solidFill>
                  <a:schemeClr val="tx1"/>
                </a:solidFill>
              </a:rPr>
              <a:t>год. Так, отработана методика создания карт аварийности промысловых трубопроводов на нефтяных месторождениях, с привязкой фактических данных об аварийности к контурам отложений различного возраста и генезиса.</a:t>
            </a:r>
            <a:endParaRPr lang="ru-RU" sz="1800"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260648"/>
            <a:ext cx="4404497" cy="624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372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r>
              <a:rPr lang="ru-RU" sz="4000" dirty="0" smtClean="0">
                <a:solidFill>
                  <a:schemeClr val="tx1"/>
                </a:solidFill>
              </a:rPr>
              <a:t>8. БИОЭКОЛОГИЧЕСКИЕ АСПЕКТЫ КАРТОГРАФИРОВАНИЯ</a:t>
            </a:r>
            <a:endParaRPr lang="ru-RU" sz="4000" dirty="0">
              <a:solidFill>
                <a:schemeClr val="tx1"/>
              </a:solidFill>
            </a:endParaRPr>
          </a:p>
        </p:txBody>
      </p:sp>
    </p:spTree>
    <p:extLst>
      <p:ext uri="{BB962C8B-B14F-4D97-AF65-F5344CB8AC3E}">
        <p14:creationId xmlns:p14="http://schemas.microsoft.com/office/powerpoint/2010/main" val="13519428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5"/>
            <a:ext cx="3636085" cy="936104"/>
          </a:xfrm>
        </p:spPr>
        <p:txBody>
          <a:bodyPr/>
          <a:lstStyle/>
          <a:p>
            <a:r>
              <a:rPr lang="ru-RU" sz="2000" dirty="0" smtClean="0">
                <a:solidFill>
                  <a:schemeClr val="tx1"/>
                </a:solidFill>
              </a:rPr>
              <a:t>Биоэкологическое картографирование</a:t>
            </a:r>
            <a:endParaRPr lang="ru-RU" sz="2000" dirty="0">
              <a:solidFill>
                <a:schemeClr val="tx1"/>
              </a:solidFill>
            </a:endParaRPr>
          </a:p>
        </p:txBody>
      </p:sp>
      <p:sp>
        <p:nvSpPr>
          <p:cNvPr id="3" name="Объект 2"/>
          <p:cNvSpPr>
            <a:spLocks noGrp="1"/>
          </p:cNvSpPr>
          <p:nvPr>
            <p:ph idx="1"/>
          </p:nvPr>
        </p:nvSpPr>
        <p:spPr>
          <a:xfrm>
            <a:off x="4593515" y="332656"/>
            <a:ext cx="4226957" cy="6048672"/>
          </a:xfrm>
        </p:spPr>
        <p:txBody>
          <a:bodyPr>
            <a:normAutofit fontScale="62500" lnSpcReduction="20000"/>
          </a:bodyPr>
          <a:lstStyle/>
          <a:p>
            <a:pPr algn="just"/>
            <a:r>
              <a:rPr lang="ru-RU" dirty="0">
                <a:solidFill>
                  <a:schemeClr val="tx1"/>
                </a:solidFill>
              </a:rPr>
              <a:t>Основы теории и методики биоэкологического картографирования разработаны </a:t>
            </a:r>
            <a:r>
              <a:rPr lang="ru-RU" dirty="0" err="1">
                <a:solidFill>
                  <a:schemeClr val="tx1"/>
                </a:solidFill>
              </a:rPr>
              <a:t>В.Б.Сочавой</a:t>
            </a:r>
            <a:r>
              <a:rPr lang="ru-RU" dirty="0">
                <a:solidFill>
                  <a:schemeClr val="tx1"/>
                </a:solidFill>
              </a:rPr>
              <a:t> </a:t>
            </a:r>
            <a:r>
              <a:rPr lang="ru-RU" dirty="0" smtClean="0">
                <a:solidFill>
                  <a:schemeClr val="tx1"/>
                </a:solidFill>
              </a:rPr>
              <a:t> </a:t>
            </a:r>
            <a:r>
              <a:rPr lang="ru-RU" dirty="0">
                <a:solidFill>
                  <a:schemeClr val="tx1"/>
                </a:solidFill>
              </a:rPr>
              <a:t>и его научной школой. В рамках этого научного направления картографирование осуществляется на основе качественных оценок растительных сообществ, подразделяемых на </a:t>
            </a:r>
            <a:r>
              <a:rPr lang="ru-RU" b="1" i="1" dirty="0">
                <a:solidFill>
                  <a:schemeClr val="tx1"/>
                </a:solidFill>
              </a:rPr>
              <a:t>абсолютно коренные, практически коренные, условно коренные, длительно-производные и кратковременно-производные</a:t>
            </a:r>
            <a:r>
              <a:rPr lang="ru-RU" dirty="0">
                <a:solidFill>
                  <a:schemeClr val="tx1"/>
                </a:solidFill>
              </a:rPr>
              <a:t>. Коренные типы лесов подразделяются в зависимости от породного </a:t>
            </a:r>
            <a:r>
              <a:rPr lang="ru-RU" dirty="0" smtClean="0">
                <a:solidFill>
                  <a:schemeClr val="tx1"/>
                </a:solidFill>
              </a:rPr>
              <a:t>состава. </a:t>
            </a:r>
          </a:p>
          <a:p>
            <a:pPr algn="just"/>
            <a:r>
              <a:rPr lang="ru-RU" dirty="0" smtClean="0">
                <a:solidFill>
                  <a:schemeClr val="tx1"/>
                </a:solidFill>
              </a:rPr>
              <a:t>Источниками </a:t>
            </a:r>
            <a:r>
              <a:rPr lang="ru-RU" dirty="0">
                <a:solidFill>
                  <a:schemeClr val="tx1"/>
                </a:solidFill>
              </a:rPr>
              <a:t>информации являются материалы дистанционного зондирования в сочетании с полевыми исследованиями на ключевых участках при мелкомасштабном картографировании, маршрутные наблюдения при крупномасштабных исследованиях. В последнем случае объектом картографирования становятся также состояние и тенденции развития растительных комплексов: восстановительные сукцессии после пожаров и рубок, серийные смены древостоев, стабилизация и др. Выявление тенденций позволяет картографировать прогнозируемые будущие состояния растительности и ландшафтов в целом в рамках ландшафтно-динамических </a:t>
            </a:r>
            <a:r>
              <a:rPr lang="ru-RU" dirty="0" smtClean="0">
                <a:solidFill>
                  <a:schemeClr val="tx1"/>
                </a:solidFill>
              </a:rPr>
              <a:t>сценариев.</a:t>
            </a:r>
            <a:endParaRPr lang="ru-RU" dirty="0">
              <a:solidFill>
                <a:schemeClr val="tx1"/>
              </a:solidFill>
            </a:endParaRPr>
          </a:p>
        </p:txBody>
      </p:sp>
      <p:sp>
        <p:nvSpPr>
          <p:cNvPr id="4" name="Текст 3"/>
          <p:cNvSpPr>
            <a:spLocks noGrp="1"/>
          </p:cNvSpPr>
          <p:nvPr>
            <p:ph type="body" sz="half" idx="2"/>
          </p:nvPr>
        </p:nvSpPr>
        <p:spPr>
          <a:xfrm>
            <a:off x="683568" y="256490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5" y="1844825"/>
            <a:ext cx="4104456" cy="3785220"/>
          </a:xfrm>
          <a:prstGeom prst="rect">
            <a:avLst/>
          </a:prstGeom>
        </p:spPr>
      </p:pic>
    </p:spTree>
    <p:extLst>
      <p:ext uri="{BB962C8B-B14F-4D97-AF65-F5344CB8AC3E}">
        <p14:creationId xmlns:p14="http://schemas.microsoft.com/office/powerpoint/2010/main" val="2502174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3636085" cy="1800200"/>
          </a:xfrm>
        </p:spPr>
        <p:txBody>
          <a:bodyPr/>
          <a:lstStyle/>
          <a:p>
            <a:pPr algn="just"/>
            <a:r>
              <a:rPr lang="ru-RU" sz="2000" dirty="0">
                <a:solidFill>
                  <a:schemeClr val="tx1"/>
                </a:solidFill>
              </a:rPr>
              <a:t>ИСТОРИЧЕСКИЕ КОРНИ И СОВРЕМЕННЫЕ КОНЦЕПЦИИ ЭКОЛОГИЧЕСКОГО КАРТОГРАФИРОВАНИЯ</a:t>
            </a:r>
          </a:p>
        </p:txBody>
      </p:sp>
      <p:sp>
        <p:nvSpPr>
          <p:cNvPr id="3" name="Объект 2"/>
          <p:cNvSpPr>
            <a:spLocks noGrp="1"/>
          </p:cNvSpPr>
          <p:nvPr>
            <p:ph idx="1"/>
          </p:nvPr>
        </p:nvSpPr>
        <p:spPr/>
        <p:txBody>
          <a:bodyPr>
            <a:normAutofit fontScale="70000" lnSpcReduction="20000"/>
          </a:bodyPr>
          <a:lstStyle/>
          <a:p>
            <a:pPr algn="just"/>
            <a:r>
              <a:rPr lang="ru-RU" dirty="0">
                <a:solidFill>
                  <a:schemeClr val="tx1"/>
                </a:solidFill>
              </a:rPr>
              <a:t>Вторым «источником и составной частью» экологического картографирования </a:t>
            </a:r>
            <a:r>
              <a:rPr lang="ru-RU" b="1" i="1" dirty="0">
                <a:solidFill>
                  <a:schemeClr val="tx1"/>
                </a:solidFill>
              </a:rPr>
              <a:t>(антропоцентрическое направление)</a:t>
            </a:r>
            <a:r>
              <a:rPr lang="ru-RU" dirty="0">
                <a:solidFill>
                  <a:schemeClr val="tx1"/>
                </a:solidFill>
              </a:rPr>
              <a:t> стали прикладные работы по учету природных ресурсов, оценке экологической обстановки и разработке путей ее оптимизации. Обычно такие работы реализовываются в региональных целевых программах природоохранной направленности (территориальные комплексные схемы охраны природы, соответствующие разделы схем районных планировок и генеральных планов). Эти работы отличаются от биоцентрических тем, что оценки и интерпретация выполняются с точки зрения воздействия факторов окружающей среды на здоровье человека и возможности хозяйственного использования природных ресурсов.</a:t>
            </a:r>
          </a:p>
        </p:txBody>
      </p:sp>
      <p:sp>
        <p:nvSpPr>
          <p:cNvPr id="4" name="Текст 3"/>
          <p:cNvSpPr>
            <a:spLocks noGrp="1"/>
          </p:cNvSpPr>
          <p:nvPr>
            <p:ph type="body" sz="half" idx="2"/>
          </p:nvPr>
        </p:nvSpPr>
        <p:spPr>
          <a:xfrm>
            <a:off x="467544" y="2204864"/>
            <a:ext cx="3388660" cy="4176464"/>
          </a:xfrm>
        </p:spPr>
        <p:txBody>
          <a:bodyPr>
            <a:normAutofit fontScale="92500" lnSpcReduction="20000"/>
          </a:bodyPr>
          <a:lstStyle/>
          <a:p>
            <a:pPr algn="just"/>
            <a:r>
              <a:rPr lang="ru-RU" b="1" dirty="0">
                <a:solidFill>
                  <a:schemeClr val="tx1"/>
                </a:solidFill>
              </a:rPr>
              <a:t>Биоцентрический подход </a:t>
            </a:r>
            <a:r>
              <a:rPr lang="ru-RU" dirty="0">
                <a:solidFill>
                  <a:schemeClr val="tx1"/>
                </a:solidFill>
              </a:rPr>
              <a:t>базируется на классическом </a:t>
            </a:r>
            <a:r>
              <a:rPr lang="ru-RU" dirty="0" err="1">
                <a:solidFill>
                  <a:schemeClr val="tx1"/>
                </a:solidFill>
              </a:rPr>
              <a:t>геккелевском</a:t>
            </a:r>
            <a:r>
              <a:rPr lang="ru-RU" dirty="0">
                <a:solidFill>
                  <a:schemeClr val="tx1"/>
                </a:solidFill>
              </a:rPr>
              <a:t> понимании предмета экологии и нацелен на картографическое исследование взаимосвязей между биологическими видами и средой их обитания, что в наиболее концентрированном виде было сформулировано В.Б. </a:t>
            </a:r>
            <a:r>
              <a:rPr lang="ru-RU" dirty="0" err="1" smtClean="0">
                <a:solidFill>
                  <a:schemeClr val="tx1"/>
                </a:solidFill>
              </a:rPr>
              <a:t>Сочавой</a:t>
            </a:r>
            <a:r>
              <a:rPr lang="ru-RU" dirty="0" smtClean="0">
                <a:solidFill>
                  <a:schemeClr val="tx1"/>
                </a:solidFill>
              </a:rPr>
              <a:t>: </a:t>
            </a:r>
            <a:r>
              <a:rPr lang="ru-RU" dirty="0">
                <a:solidFill>
                  <a:schemeClr val="tx1"/>
                </a:solidFill>
              </a:rPr>
              <a:t>«Экологические карты как карты экосистем должны отражать их критические компоненты и основные связи между животными и растениями. Человек в экосистему не входит. Она </a:t>
            </a:r>
            <a:r>
              <a:rPr lang="ru-RU" dirty="0" err="1">
                <a:solidFill>
                  <a:schemeClr val="tx1"/>
                </a:solidFill>
              </a:rPr>
              <a:t>картируется</a:t>
            </a:r>
            <a:r>
              <a:rPr lang="ru-RU" dirty="0">
                <a:solidFill>
                  <a:schemeClr val="tx1"/>
                </a:solidFill>
              </a:rPr>
              <a:t> как одна из составляющих среды человека, а не как среда в целом со многими ее компонентами, поэтому в отношении последнего расширять содержание экологических карт нет надобности». </a:t>
            </a:r>
            <a:endParaRPr lang="ru-RU" dirty="0" smtClean="0">
              <a:solidFill>
                <a:schemeClr val="tx1"/>
              </a:solidFill>
            </a:endParaRPr>
          </a:p>
          <a:p>
            <a:pPr algn="just"/>
            <a:r>
              <a:rPr lang="ru-RU" dirty="0" smtClean="0">
                <a:solidFill>
                  <a:schemeClr val="tx1"/>
                </a:solidFill>
              </a:rPr>
              <a:t>Практически </a:t>
            </a:r>
            <a:r>
              <a:rPr lang="ru-RU" dirty="0">
                <a:solidFill>
                  <a:schemeClr val="tx1"/>
                </a:solidFill>
              </a:rPr>
              <a:t>в рамках биоцентрического подхода получило развитие создание фито- и </a:t>
            </a:r>
            <a:r>
              <a:rPr lang="ru-RU" dirty="0" err="1">
                <a:solidFill>
                  <a:schemeClr val="tx1"/>
                </a:solidFill>
              </a:rPr>
              <a:t>зооэкологических</a:t>
            </a:r>
            <a:r>
              <a:rPr lang="ru-RU" dirty="0">
                <a:solidFill>
                  <a:schemeClr val="tx1"/>
                </a:solidFill>
              </a:rPr>
              <a:t> карт, характеризующих условия жизни организмов. </a:t>
            </a:r>
          </a:p>
        </p:txBody>
      </p:sp>
    </p:spTree>
    <p:extLst>
      <p:ext uri="{BB962C8B-B14F-4D97-AF65-F5344CB8AC3E}">
        <p14:creationId xmlns:p14="http://schemas.microsoft.com/office/powerpoint/2010/main" val="37157869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20688"/>
            <a:ext cx="3636085" cy="1258493"/>
          </a:xfrm>
        </p:spPr>
        <p:txBody>
          <a:bodyPr/>
          <a:lstStyle/>
          <a:p>
            <a:r>
              <a:rPr lang="ru-RU" sz="2000" dirty="0" smtClean="0">
                <a:solidFill>
                  <a:schemeClr val="tx1"/>
                </a:solidFill>
              </a:rPr>
              <a:t>Биоэкологическое картографирование (продолжение)</a:t>
            </a:r>
            <a:endParaRPr lang="ru-RU" sz="2000" dirty="0">
              <a:solidFill>
                <a:schemeClr val="tx1"/>
              </a:solidFill>
            </a:endParaRPr>
          </a:p>
        </p:txBody>
      </p:sp>
      <p:sp>
        <p:nvSpPr>
          <p:cNvPr id="3" name="Объект 2"/>
          <p:cNvSpPr>
            <a:spLocks noGrp="1"/>
          </p:cNvSpPr>
          <p:nvPr>
            <p:ph idx="1"/>
          </p:nvPr>
        </p:nvSpPr>
        <p:spPr>
          <a:xfrm>
            <a:off x="4855484" y="731520"/>
            <a:ext cx="4036996" cy="5505792"/>
          </a:xfrm>
        </p:spPr>
        <p:txBody>
          <a:bodyPr>
            <a:normAutofit fontScale="77500" lnSpcReduction="20000"/>
          </a:bodyPr>
          <a:lstStyle/>
          <a:p>
            <a:pPr algn="just"/>
            <a:r>
              <a:rPr lang="ru-RU" dirty="0">
                <a:solidFill>
                  <a:schemeClr val="tx1"/>
                </a:solidFill>
              </a:rPr>
              <a:t>Картографирование состояния животного населения и условий его обитания </a:t>
            </a:r>
            <a:r>
              <a:rPr lang="ru-RU" dirty="0" smtClean="0">
                <a:solidFill>
                  <a:schemeClr val="tx1"/>
                </a:solidFill>
              </a:rPr>
              <a:t>может </a:t>
            </a:r>
            <a:r>
              <a:rPr lang="ru-RU" dirty="0">
                <a:solidFill>
                  <a:schemeClr val="tx1"/>
                </a:solidFill>
              </a:rPr>
              <a:t>выполняться лишь на основе весьма трудоемких работ по определению численности и плотности популяций. Состояние фауны характеризуется в категориях видового разнообразия и ареалов отдельных видов, включая их динамику. В отношении редких, наиболее строго охраняемых видов проводится полевое картографирование местообитаний, с последующей разработкой и юридическим оформлением охранных мероприятий. При полевых работах весьма эффективно использование в целях определения координат местообитаний охраняемых видов современных приборов, использующих </a:t>
            </a:r>
            <a:r>
              <a:rPr lang="en-US" dirty="0">
                <a:solidFill>
                  <a:schemeClr val="tx1"/>
                </a:solidFill>
              </a:rPr>
              <a:t>GPS</a:t>
            </a:r>
            <a:r>
              <a:rPr lang="ru-RU" dirty="0">
                <a:solidFill>
                  <a:schemeClr val="tx1"/>
                </a:solidFill>
              </a:rPr>
              <a:t>-технологии.</a:t>
            </a:r>
          </a:p>
        </p:txBody>
      </p:sp>
      <p:sp>
        <p:nvSpPr>
          <p:cNvPr id="4" name="Текст 3"/>
          <p:cNvSpPr>
            <a:spLocks noGrp="1"/>
          </p:cNvSpPr>
          <p:nvPr>
            <p:ph type="body" sz="half" idx="2"/>
          </p:nvPr>
        </p:nvSpPr>
        <p:spPr>
          <a:xfrm>
            <a:off x="539552" y="2348880"/>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49" y="2204864"/>
            <a:ext cx="4818235" cy="3096344"/>
          </a:xfrm>
          <a:prstGeom prst="rect">
            <a:avLst/>
          </a:prstGeom>
        </p:spPr>
      </p:pic>
    </p:spTree>
    <p:extLst>
      <p:ext uri="{BB962C8B-B14F-4D97-AF65-F5344CB8AC3E}">
        <p14:creationId xmlns:p14="http://schemas.microsoft.com/office/powerpoint/2010/main" val="3510632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04664"/>
            <a:ext cx="3636085" cy="792088"/>
          </a:xfrm>
        </p:spPr>
        <p:txBody>
          <a:bodyPr/>
          <a:lstStyle/>
          <a:p>
            <a:r>
              <a:rPr lang="ru-RU" sz="2000" dirty="0" smtClean="0">
                <a:solidFill>
                  <a:schemeClr val="tx1"/>
                </a:solidFill>
              </a:rPr>
              <a:t>Биоиндикационное картографирование</a:t>
            </a:r>
            <a:endParaRPr lang="ru-RU" sz="2000" dirty="0">
              <a:solidFill>
                <a:schemeClr val="tx1"/>
              </a:solidFill>
            </a:endParaRPr>
          </a:p>
        </p:txBody>
      </p:sp>
      <p:sp>
        <p:nvSpPr>
          <p:cNvPr id="3" name="Объект 2"/>
          <p:cNvSpPr>
            <a:spLocks noGrp="1"/>
          </p:cNvSpPr>
          <p:nvPr>
            <p:ph idx="1"/>
          </p:nvPr>
        </p:nvSpPr>
        <p:spPr>
          <a:xfrm>
            <a:off x="4499992" y="332656"/>
            <a:ext cx="4392488" cy="6192688"/>
          </a:xfrm>
        </p:spPr>
        <p:txBody>
          <a:bodyPr>
            <a:normAutofit fontScale="70000" lnSpcReduction="20000"/>
          </a:bodyPr>
          <a:lstStyle/>
          <a:p>
            <a:pPr algn="just"/>
            <a:r>
              <a:rPr lang="ru-RU" dirty="0">
                <a:solidFill>
                  <a:schemeClr val="tx1"/>
                </a:solidFill>
              </a:rPr>
              <a:t>Основными элементами биоиндикационного картографирования являются:</a:t>
            </a:r>
          </a:p>
          <a:p>
            <a:pPr algn="just"/>
            <a:r>
              <a:rPr lang="ru-RU" dirty="0">
                <a:solidFill>
                  <a:schemeClr val="tx1"/>
                </a:solidFill>
              </a:rPr>
              <a:t>- выбор территориальных единиц;</a:t>
            </a:r>
          </a:p>
          <a:p>
            <a:pPr algn="just"/>
            <a:r>
              <a:rPr lang="ru-RU" dirty="0">
                <a:solidFill>
                  <a:schemeClr val="tx1"/>
                </a:solidFill>
              </a:rPr>
              <a:t>- выбор биоиндикаторов;</a:t>
            </a:r>
          </a:p>
          <a:p>
            <a:pPr algn="just"/>
            <a:r>
              <a:rPr lang="ru-RU" dirty="0">
                <a:solidFill>
                  <a:schemeClr val="tx1"/>
                </a:solidFill>
              </a:rPr>
              <a:t>- наблюдение за состоянием биоиндикаторов;</a:t>
            </a:r>
          </a:p>
          <a:p>
            <a:pPr algn="just"/>
            <a:r>
              <a:rPr lang="ru-RU" dirty="0">
                <a:solidFill>
                  <a:schemeClr val="tx1"/>
                </a:solidFill>
              </a:rPr>
              <a:t>- обработка и картографическое представление результатов наблюдений.</a:t>
            </a:r>
          </a:p>
          <a:p>
            <a:pPr algn="just"/>
            <a:r>
              <a:rPr lang="ru-RU" dirty="0">
                <a:solidFill>
                  <a:schemeClr val="tx1"/>
                </a:solidFill>
              </a:rPr>
              <a:t>Количественные и качественные характеристики биоиндикационных реакций на уровне отдельных видов, будучи локализуемыми в пределах территориальных единиц, наиболее адекватно </a:t>
            </a:r>
            <a:r>
              <a:rPr lang="ru-RU" dirty="0" err="1">
                <a:solidFill>
                  <a:schemeClr val="tx1"/>
                </a:solidFill>
              </a:rPr>
              <a:t>картируются</a:t>
            </a:r>
            <a:r>
              <a:rPr lang="ru-RU" dirty="0">
                <a:solidFill>
                  <a:schemeClr val="tx1"/>
                </a:solidFill>
              </a:rPr>
              <a:t> с помощью картограмм и картодиаграмм. Картограммами передают относительные характеристики, осредненные по площадям территориальных ячеек; картодиаграммами - абсолютные характеристики или их структуру, обычно по административно-территориальным единицам.</a:t>
            </a:r>
          </a:p>
          <a:p>
            <a:pPr algn="just"/>
            <a:r>
              <a:rPr lang="ru-RU" dirty="0">
                <a:solidFill>
                  <a:schemeClr val="tx1"/>
                </a:solidFill>
              </a:rPr>
              <a:t>Биоиндикационные реакции на уровне сообществ выражаются с помощью показателей флористического и/или фаунистического разнообразия, что наиболее адекватно отображается с помощью картодиаграмм.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268759"/>
            <a:ext cx="3456384" cy="5206179"/>
          </a:xfrm>
          <a:prstGeom prst="rect">
            <a:avLst/>
          </a:prstGeom>
        </p:spPr>
      </p:pic>
    </p:spTree>
    <p:extLst>
      <p:ext uri="{BB962C8B-B14F-4D97-AF65-F5344CB8AC3E}">
        <p14:creationId xmlns:p14="http://schemas.microsoft.com/office/powerpoint/2010/main" val="26636370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1"/>
            <a:ext cx="3636085" cy="936104"/>
          </a:xfrm>
        </p:spPr>
        <p:txBody>
          <a:bodyPr/>
          <a:lstStyle/>
          <a:p>
            <a:r>
              <a:rPr lang="ru-RU" sz="2000" dirty="0" smtClean="0">
                <a:solidFill>
                  <a:schemeClr val="tx1"/>
                </a:solidFill>
              </a:rPr>
              <a:t>Медико-географическое картографирование</a:t>
            </a:r>
            <a:endParaRPr lang="ru-RU" sz="2000" dirty="0">
              <a:solidFill>
                <a:schemeClr val="tx1"/>
              </a:solidFill>
            </a:endParaRPr>
          </a:p>
        </p:txBody>
      </p:sp>
      <p:sp>
        <p:nvSpPr>
          <p:cNvPr id="3" name="Объект 2"/>
          <p:cNvSpPr>
            <a:spLocks noGrp="1"/>
          </p:cNvSpPr>
          <p:nvPr>
            <p:ph idx="1"/>
          </p:nvPr>
        </p:nvSpPr>
        <p:spPr>
          <a:xfrm>
            <a:off x="4788024" y="2060848"/>
            <a:ext cx="4176464" cy="2736304"/>
          </a:xfrm>
        </p:spPr>
        <p:txBody>
          <a:bodyPr>
            <a:noAutofit/>
          </a:bodyPr>
          <a:lstStyle/>
          <a:p>
            <a:pPr marL="0" indent="0" algn="just">
              <a:spcBef>
                <a:spcPts val="0"/>
              </a:spcBef>
              <a:spcAft>
                <a:spcPts val="0"/>
              </a:spcAft>
            </a:pPr>
            <a:r>
              <a:rPr lang="ru-RU" sz="1300" dirty="0">
                <a:solidFill>
                  <a:schemeClr val="tx1"/>
                </a:solidFill>
              </a:rPr>
              <a:t>Нацелено на отображение факторов среды, как позитивно так и негативно влияющих на здоровье человека. В зависимости от того, являются ли предметом показа факторы среды или результаты их воздействия, т.е. определенные патологии, карты могут быть отнесены к группам медико-географической </a:t>
            </a:r>
            <a:r>
              <a:rPr lang="ru-RU" sz="1300" dirty="0" smtClean="0">
                <a:solidFill>
                  <a:schemeClr val="tx1"/>
                </a:solidFill>
              </a:rPr>
              <a:t>классификации: </a:t>
            </a:r>
            <a:endParaRPr lang="ru-RU" sz="1300" dirty="0">
              <a:solidFill>
                <a:schemeClr val="tx1"/>
              </a:solidFill>
            </a:endParaRPr>
          </a:p>
          <a:p>
            <a:pPr marL="0" indent="0" algn="just">
              <a:spcBef>
                <a:spcPts val="0"/>
              </a:spcBef>
              <a:spcAft>
                <a:spcPts val="0"/>
              </a:spcAft>
            </a:pPr>
            <a:r>
              <a:rPr lang="ru-RU" sz="1300" b="1" dirty="0">
                <a:solidFill>
                  <a:schemeClr val="tx1"/>
                </a:solidFill>
              </a:rPr>
              <a:t>- </a:t>
            </a:r>
            <a:r>
              <a:rPr lang="ru-RU" sz="1300" dirty="0" err="1">
                <a:solidFill>
                  <a:schemeClr val="tx1"/>
                </a:solidFill>
              </a:rPr>
              <a:t>нозогеографические</a:t>
            </a:r>
            <a:r>
              <a:rPr lang="ru-RU" sz="1300" dirty="0">
                <a:solidFill>
                  <a:schemeClr val="tx1"/>
                </a:solidFill>
              </a:rPr>
              <a:t> карты, характеризующие фактическое распространение болезней;</a:t>
            </a:r>
          </a:p>
          <a:p>
            <a:pPr marL="0" indent="0" algn="just">
              <a:spcBef>
                <a:spcPts val="0"/>
              </a:spcBef>
              <a:spcAft>
                <a:spcPts val="0"/>
              </a:spcAft>
            </a:pPr>
            <a:r>
              <a:rPr lang="ru-RU" sz="1300" b="1" dirty="0" smtClean="0">
                <a:solidFill>
                  <a:schemeClr val="tx1"/>
                </a:solidFill>
              </a:rPr>
              <a:t>- </a:t>
            </a:r>
            <a:r>
              <a:rPr lang="ru-RU" sz="1300" dirty="0">
                <a:solidFill>
                  <a:schemeClr val="tx1"/>
                </a:solidFill>
              </a:rPr>
              <a:t>медико-географические карты и близкие н ним по содержанию карты медико-географической оценки окружающей среды, отображающие природные и социальные предпосылки </a:t>
            </a:r>
            <a:r>
              <a:rPr lang="ru-RU" sz="1300" dirty="0" smtClean="0">
                <a:solidFill>
                  <a:schemeClr val="tx1"/>
                </a:solidFill>
              </a:rPr>
              <a:t>болезней</a:t>
            </a:r>
            <a:r>
              <a:rPr lang="ru-RU" sz="1300" dirty="0">
                <a:solidFill>
                  <a:schemeClr val="tx1"/>
                </a:solidFill>
              </a:rPr>
              <a:t>.</a:t>
            </a:r>
          </a:p>
          <a:p>
            <a:pPr marL="0" indent="0" algn="just">
              <a:spcBef>
                <a:spcPts val="0"/>
              </a:spcBef>
              <a:spcAft>
                <a:spcPts val="0"/>
              </a:spcAft>
            </a:pPr>
            <a:r>
              <a:rPr lang="ru-RU" sz="1300" dirty="0" smtClean="0">
                <a:solidFill>
                  <a:schemeClr val="tx1"/>
                </a:solidFill>
              </a:rPr>
              <a:t>Среди </a:t>
            </a:r>
            <a:r>
              <a:rPr lang="ru-RU" sz="1300" dirty="0">
                <a:solidFill>
                  <a:schemeClr val="tx1"/>
                </a:solidFill>
              </a:rPr>
              <a:t>факторов болезней, составляющих предмет медико-географического картографирования, </a:t>
            </a:r>
            <a:r>
              <a:rPr lang="ru-RU" sz="1300" dirty="0" smtClean="0">
                <a:solidFill>
                  <a:schemeClr val="tx1"/>
                </a:solidFill>
              </a:rPr>
              <a:t>различают: </a:t>
            </a:r>
            <a:r>
              <a:rPr lang="ru-RU" sz="1300" dirty="0">
                <a:solidFill>
                  <a:schemeClr val="tx1"/>
                </a:solidFill>
              </a:rPr>
              <a:t>а) географические предпосылки, обусловленные социальными, историческими и физико-географическими причинами (потенциальные ареалы заболеваний); б) области источников заболеваний, связанные с видовым и количественным составом переносчиков, интенсивностью циркуляции возбудителя в природном очаге (фактические </a:t>
            </a:r>
            <a:r>
              <a:rPr lang="ru-RU" sz="1300" dirty="0" err="1">
                <a:solidFill>
                  <a:schemeClr val="tx1"/>
                </a:solidFill>
              </a:rPr>
              <a:t>нозоареалы</a:t>
            </a:r>
            <a:r>
              <a:rPr lang="ru-RU" sz="1300" dirty="0">
                <a:solidFill>
                  <a:schemeClr val="tx1"/>
                </a:solidFill>
              </a:rPr>
              <a:t>).</a:t>
            </a:r>
          </a:p>
          <a:p>
            <a:pPr marL="0" indent="0" algn="just">
              <a:spcBef>
                <a:spcPts val="0"/>
              </a:spcBef>
              <a:spcAft>
                <a:spcPts val="0"/>
              </a:spcAft>
            </a:pPr>
            <a:r>
              <a:rPr lang="ru-RU" sz="1300" dirty="0">
                <a:solidFill>
                  <a:schemeClr val="tx1"/>
                </a:solidFill>
              </a:rPr>
              <a:t>Реализация природных предпосылок для заболеваний зависит от населенности территорий, образа жизни населения, организации здравоохранения. Поэтому фактическое распространение болезней (предмет </a:t>
            </a:r>
            <a:r>
              <a:rPr lang="ru-RU" sz="1300" dirty="0" err="1">
                <a:solidFill>
                  <a:schemeClr val="tx1"/>
                </a:solidFill>
              </a:rPr>
              <a:t>нозогеографического</a:t>
            </a:r>
            <a:r>
              <a:rPr lang="ru-RU" sz="1300" dirty="0">
                <a:solidFill>
                  <a:schemeClr val="tx1"/>
                </a:solidFill>
              </a:rPr>
              <a:t> картографирования) может отличаться от распространения соответствующих природных факторов.</a:t>
            </a:r>
          </a:p>
          <a:p>
            <a:pPr marL="0" indent="0">
              <a:spcBef>
                <a:spcPts val="0"/>
              </a:spcBef>
              <a:spcAft>
                <a:spcPts val="0"/>
              </a:spcAft>
            </a:pPr>
            <a:endParaRPr lang="ru-RU" sz="1300" dirty="0"/>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56792"/>
            <a:ext cx="4501650" cy="3072376"/>
          </a:xfrm>
          <a:prstGeom prst="rect">
            <a:avLst/>
          </a:prstGeom>
        </p:spPr>
      </p:pic>
    </p:spTree>
    <p:extLst>
      <p:ext uri="{BB962C8B-B14F-4D97-AF65-F5344CB8AC3E}">
        <p14:creationId xmlns:p14="http://schemas.microsoft.com/office/powerpoint/2010/main" val="1918343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836712"/>
            <a:ext cx="3636085" cy="1258493"/>
          </a:xfrm>
        </p:spPr>
        <p:txBody>
          <a:bodyPr/>
          <a:lstStyle/>
          <a:p>
            <a:r>
              <a:rPr lang="ru-RU" sz="2000" i="1" dirty="0">
                <a:solidFill>
                  <a:schemeClr val="tx1"/>
                </a:solidFill>
              </a:rPr>
              <a:t>Медико-географическое картографирование абиотических факторов</a:t>
            </a:r>
            <a:r>
              <a:rPr lang="ru-RU" sz="2000" dirty="0">
                <a:solidFill>
                  <a:schemeClr val="tx1"/>
                </a:solidFill>
              </a:rPr>
              <a:t> </a:t>
            </a:r>
          </a:p>
        </p:txBody>
      </p:sp>
      <p:sp>
        <p:nvSpPr>
          <p:cNvPr id="3" name="Объект 2"/>
          <p:cNvSpPr>
            <a:spLocks noGrp="1"/>
          </p:cNvSpPr>
          <p:nvPr>
            <p:ph idx="1"/>
          </p:nvPr>
        </p:nvSpPr>
        <p:spPr>
          <a:xfrm>
            <a:off x="5724128" y="404664"/>
            <a:ext cx="3096344" cy="5760640"/>
          </a:xfrm>
        </p:spPr>
        <p:txBody>
          <a:bodyPr>
            <a:normAutofit fontScale="55000" lnSpcReduction="20000"/>
          </a:bodyPr>
          <a:lstStyle/>
          <a:p>
            <a:pPr algn="just"/>
            <a:r>
              <a:rPr lang="ru-RU" dirty="0">
                <a:solidFill>
                  <a:schemeClr val="tx1"/>
                </a:solidFill>
              </a:rPr>
              <a:t>О</a:t>
            </a:r>
            <a:r>
              <a:rPr lang="ru-RU" dirty="0" smtClean="0">
                <a:solidFill>
                  <a:schemeClr val="tx1"/>
                </a:solidFill>
              </a:rPr>
              <a:t>существляется </a:t>
            </a:r>
            <a:r>
              <a:rPr lang="ru-RU" dirty="0">
                <a:solidFill>
                  <a:schemeClr val="tx1"/>
                </a:solidFill>
              </a:rPr>
              <a:t>главным образом на основе метеорологических данных. При создании таких карт проводится интерпретация климатических параметров (годовые, сезонные, месячные и др. средние, максимальные и минимальные температуры, суммы осадков, скорости ветров, параметры радиационного режима) и других характеристик (таких как обеспеченность микроэлементами, повторяемость опасных геодинамических процессов и т.п.), с точки зрения экологии человека. В целях такой интерпретации в рамках медико-биологических исследований определяются оптимальные для человека интервалы характеристик, а фактические их величины в тех или иных пунктах рассматриваются как отклонения от оптимума. При этом составляются многочисленные (преимущественно </a:t>
            </a:r>
            <a:r>
              <a:rPr lang="ru-RU" dirty="0" err="1">
                <a:solidFill>
                  <a:schemeClr val="tx1"/>
                </a:solidFill>
              </a:rPr>
              <a:t>изолинейные</a:t>
            </a:r>
            <a:r>
              <a:rPr lang="ru-RU" dirty="0">
                <a:solidFill>
                  <a:schemeClr val="tx1"/>
                </a:solidFill>
              </a:rPr>
              <a:t>) аналитические карты отдельных параметров (продолжительность и степень выраженности комфортных и дискомфортных периодов, отдельные факторы комфорта и дискомфорта). На синтетических картах способом качественного (количественного) фона показываются обобщающие качественные или полуколичественные (балльные) оценки благоприятности климата и ландшафтов в </a:t>
            </a:r>
            <a:r>
              <a:rPr lang="ru-RU" dirty="0" smtClean="0">
                <a:solidFill>
                  <a:schemeClr val="tx1"/>
                </a:solidFill>
              </a:rPr>
              <a:t>целом.</a:t>
            </a:r>
            <a:endParaRPr lang="ru-RU" dirty="0">
              <a:solidFill>
                <a:schemeClr val="tx1"/>
              </a:solidFill>
            </a:endParaRPr>
          </a:p>
        </p:txBody>
      </p:sp>
      <p:sp>
        <p:nvSpPr>
          <p:cNvPr id="4" name="Текст 3"/>
          <p:cNvSpPr>
            <a:spLocks noGrp="1"/>
          </p:cNvSpPr>
          <p:nvPr>
            <p:ph type="body" sz="half" idx="2"/>
          </p:nvPr>
        </p:nvSpPr>
        <p:spPr>
          <a:xfrm>
            <a:off x="683568" y="2852936"/>
            <a:ext cx="3388660" cy="2139518"/>
          </a:xfrm>
        </p:spPr>
        <p:txBody>
          <a:bodyPr/>
          <a:lstStyle/>
          <a:p>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132856"/>
            <a:ext cx="5695604" cy="3528392"/>
          </a:xfrm>
          <a:prstGeom prst="rect">
            <a:avLst/>
          </a:prstGeom>
        </p:spPr>
      </p:pic>
    </p:spTree>
    <p:extLst>
      <p:ext uri="{BB962C8B-B14F-4D97-AF65-F5344CB8AC3E}">
        <p14:creationId xmlns:p14="http://schemas.microsoft.com/office/powerpoint/2010/main" val="13557173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4"/>
            <a:ext cx="3636085" cy="1080120"/>
          </a:xfrm>
        </p:spPr>
        <p:txBody>
          <a:bodyPr/>
          <a:lstStyle/>
          <a:p>
            <a:r>
              <a:rPr lang="ru-RU" sz="2000" i="1" dirty="0">
                <a:solidFill>
                  <a:schemeClr val="tx1"/>
                </a:solidFill>
              </a:rPr>
              <a:t>Медико-географическое картографирование биотических факторов</a:t>
            </a:r>
            <a:r>
              <a:rPr lang="ru-RU" sz="2000" dirty="0">
                <a:solidFill>
                  <a:schemeClr val="tx1"/>
                </a:solidFill>
              </a:rPr>
              <a:t> </a:t>
            </a:r>
          </a:p>
        </p:txBody>
      </p:sp>
      <p:sp>
        <p:nvSpPr>
          <p:cNvPr id="3" name="Объект 2"/>
          <p:cNvSpPr>
            <a:spLocks noGrp="1"/>
          </p:cNvSpPr>
          <p:nvPr>
            <p:ph idx="1"/>
          </p:nvPr>
        </p:nvSpPr>
        <p:spPr>
          <a:xfrm>
            <a:off x="5292080" y="404664"/>
            <a:ext cx="3672408" cy="5976664"/>
          </a:xfrm>
        </p:spPr>
        <p:txBody>
          <a:bodyPr>
            <a:normAutofit fontScale="92500" lnSpcReduction="10000"/>
          </a:bodyPr>
          <a:lstStyle/>
          <a:p>
            <a:pPr algn="just"/>
            <a:r>
              <a:rPr lang="ru-RU" sz="1250" dirty="0">
                <a:solidFill>
                  <a:schemeClr val="tx1"/>
                </a:solidFill>
              </a:rPr>
              <a:t>О</a:t>
            </a:r>
            <a:r>
              <a:rPr lang="ru-RU" sz="1250" dirty="0" smtClean="0">
                <a:solidFill>
                  <a:schemeClr val="tx1"/>
                </a:solidFill>
              </a:rPr>
              <a:t>существляется </a:t>
            </a:r>
            <a:r>
              <a:rPr lang="ru-RU" sz="1250" dirty="0">
                <a:solidFill>
                  <a:schemeClr val="tx1"/>
                </a:solidFill>
              </a:rPr>
              <a:t>на основе обобщения данных медицинской статистики, преимущественно в мелких масштабах. При этом изображаются </a:t>
            </a:r>
            <a:r>
              <a:rPr lang="ru-RU" sz="1250" dirty="0" err="1">
                <a:solidFill>
                  <a:schemeClr val="tx1"/>
                </a:solidFill>
              </a:rPr>
              <a:t>нозоареалы</a:t>
            </a:r>
            <a:r>
              <a:rPr lang="ru-RU" sz="1250" dirty="0">
                <a:solidFill>
                  <a:schemeClr val="tx1"/>
                </a:solidFill>
              </a:rPr>
              <a:t>, иногда с подразделением по разновидностям болезней, либо по степени риска </a:t>
            </a:r>
            <a:r>
              <a:rPr lang="ru-RU" sz="1250" dirty="0" smtClean="0">
                <a:solidFill>
                  <a:schemeClr val="tx1"/>
                </a:solidFill>
              </a:rPr>
              <a:t>заражения. </a:t>
            </a:r>
            <a:r>
              <a:rPr lang="ru-RU" sz="1250" dirty="0">
                <a:solidFill>
                  <a:schemeClr val="tx1"/>
                </a:solidFill>
              </a:rPr>
              <a:t>Соответственно, способами изображения являются ареалы, качественный фон, иногда также значки</a:t>
            </a:r>
            <a:r>
              <a:rPr lang="ru-RU" sz="1250" dirty="0" smtClean="0">
                <a:solidFill>
                  <a:schemeClr val="tx1"/>
                </a:solidFill>
              </a:rPr>
              <a:t>.</a:t>
            </a:r>
          </a:p>
          <a:p>
            <a:pPr algn="just"/>
            <a:r>
              <a:rPr lang="ru-RU" sz="1250" dirty="0">
                <a:solidFill>
                  <a:schemeClr val="tx1"/>
                </a:solidFill>
              </a:rPr>
              <a:t>Крупно- и среднемасштабное картографирование распространено меньше, т.к. предполагает значительно большую полноту фактических данных. Крупномасштабные карты создаются в значительной мере на основе специальных полевых работ. Например, при полевых исследованиях распространения иксодовых клещей (переносчиков </a:t>
            </a:r>
            <a:r>
              <a:rPr lang="ru-RU" sz="1250" dirty="0" err="1">
                <a:solidFill>
                  <a:schemeClr val="tx1"/>
                </a:solidFill>
              </a:rPr>
              <a:t>энцифалита</a:t>
            </a:r>
            <a:r>
              <a:rPr lang="ru-RU" sz="1250" dirty="0">
                <a:solidFill>
                  <a:schemeClr val="tx1"/>
                </a:solidFill>
              </a:rPr>
              <a:t>) учитывается численность клещей (число экземпляров на белом полотнище стандартного размера за 1 км пешего маршрута), а также дается характеристика их местообитаний. Для обеспечения сопоставимости маршруты проводятся в весенний период максимальной активности. При камеральной обработке проводится сопоставление полевой карты распространения клещей с ландшафтными, зоогеографическими, геоботаническими, геоморфологическими картами, в целях отнесения данных наблюдений к внутренне однородным территориальным единицам.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556791"/>
            <a:ext cx="3600400" cy="5151341"/>
          </a:xfrm>
          <a:prstGeom prst="rect">
            <a:avLst/>
          </a:prstGeom>
        </p:spPr>
      </p:pic>
    </p:spTree>
    <p:extLst>
      <p:ext uri="{BB962C8B-B14F-4D97-AF65-F5344CB8AC3E}">
        <p14:creationId xmlns:p14="http://schemas.microsoft.com/office/powerpoint/2010/main" val="2286900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9"/>
            <a:ext cx="3636085" cy="720080"/>
          </a:xfrm>
        </p:spPr>
        <p:txBody>
          <a:bodyPr/>
          <a:lstStyle/>
          <a:p>
            <a:r>
              <a:rPr lang="ru-RU" sz="1800" dirty="0" smtClean="0">
                <a:solidFill>
                  <a:schemeClr val="tx1"/>
                </a:solidFill>
              </a:rPr>
              <a:t>Картографирование охраны живой природы</a:t>
            </a:r>
            <a:endParaRPr lang="ru-RU" sz="1800" dirty="0">
              <a:solidFill>
                <a:schemeClr val="tx1"/>
              </a:solidFill>
            </a:endParaRPr>
          </a:p>
        </p:txBody>
      </p:sp>
      <p:sp>
        <p:nvSpPr>
          <p:cNvPr id="3" name="Объект 2"/>
          <p:cNvSpPr>
            <a:spLocks noGrp="1"/>
          </p:cNvSpPr>
          <p:nvPr>
            <p:ph idx="1"/>
          </p:nvPr>
        </p:nvSpPr>
        <p:spPr>
          <a:xfrm>
            <a:off x="3995936" y="260648"/>
            <a:ext cx="4896543" cy="6192688"/>
          </a:xfrm>
        </p:spPr>
        <p:txBody>
          <a:bodyPr/>
          <a:lstStyle/>
          <a:p>
            <a:endParaRPr lang="ru-RU" dirty="0"/>
          </a:p>
          <a:p>
            <a:endParaRPr lang="ru-RU" dirty="0"/>
          </a:p>
          <a:p>
            <a:endParaRPr lang="ru-RU" dirty="0"/>
          </a:p>
        </p:txBody>
      </p:sp>
      <p:sp>
        <p:nvSpPr>
          <p:cNvPr id="4" name="Текст 3"/>
          <p:cNvSpPr>
            <a:spLocks noGrp="1"/>
          </p:cNvSpPr>
          <p:nvPr>
            <p:ph type="body" sz="half" idx="2"/>
          </p:nvPr>
        </p:nvSpPr>
        <p:spPr>
          <a:xfrm>
            <a:off x="323528" y="1052736"/>
            <a:ext cx="3528392" cy="5544616"/>
          </a:xfrm>
        </p:spPr>
        <p:txBody>
          <a:bodyPr>
            <a:normAutofit fontScale="92500" lnSpcReduction="10000"/>
          </a:bodyPr>
          <a:lstStyle/>
          <a:p>
            <a:pPr algn="just"/>
            <a:r>
              <a:rPr lang="ru-RU" b="1" dirty="0">
                <a:solidFill>
                  <a:schemeClr val="tx1"/>
                </a:solidFill>
              </a:rPr>
              <a:t>Административно-хозяйственные аспекты охраны окружающей среды</a:t>
            </a:r>
            <a:r>
              <a:rPr lang="ru-RU" dirty="0">
                <a:solidFill>
                  <a:schemeClr val="tx1"/>
                </a:solidFill>
              </a:rPr>
              <a:t> включают, прежде всего, территориальное планирование и градостроительное зонирование, с закреплением видов разрешенного </a:t>
            </a:r>
            <a:r>
              <a:rPr lang="ru-RU" dirty="0" smtClean="0">
                <a:solidFill>
                  <a:schemeClr val="tx1"/>
                </a:solidFill>
              </a:rPr>
              <a:t>использования. </a:t>
            </a:r>
          </a:p>
          <a:p>
            <a:pPr algn="just"/>
            <a:r>
              <a:rPr lang="ru-RU" b="1" dirty="0">
                <a:solidFill>
                  <a:schemeClr val="tx1"/>
                </a:solidFill>
              </a:rPr>
              <a:t>Технологические аспекты</a:t>
            </a:r>
            <a:r>
              <a:rPr lang="ru-RU" dirty="0">
                <a:solidFill>
                  <a:schemeClr val="tx1"/>
                </a:solidFill>
              </a:rPr>
              <a:t> </a:t>
            </a:r>
            <a:r>
              <a:rPr lang="ru-RU" b="1" dirty="0">
                <a:solidFill>
                  <a:schemeClr val="tx1"/>
                </a:solidFill>
              </a:rPr>
              <a:t>охраны окружающей среды </a:t>
            </a:r>
            <a:r>
              <a:rPr lang="ru-RU" dirty="0">
                <a:solidFill>
                  <a:schemeClr val="tx1"/>
                </a:solidFill>
              </a:rPr>
              <a:t>реализуются на основе разделов проектной документации «Перечень мероприятий по охране окружающей среды» и документов экологического нормирования на уровне предприятий </a:t>
            </a:r>
            <a:endParaRPr lang="ru-RU" dirty="0" smtClean="0">
              <a:solidFill>
                <a:schemeClr val="tx1"/>
              </a:solidFill>
            </a:endParaRPr>
          </a:p>
          <a:p>
            <a:pPr algn="just"/>
            <a:r>
              <a:rPr lang="ru-RU" b="1" dirty="0">
                <a:solidFill>
                  <a:schemeClr val="tx1"/>
                </a:solidFill>
              </a:rPr>
              <a:t>Политические, юридические и общественные аспекты</a:t>
            </a:r>
            <a:r>
              <a:rPr lang="ru-RU" dirty="0">
                <a:solidFill>
                  <a:schemeClr val="tx1"/>
                </a:solidFill>
              </a:rPr>
              <a:t> </a:t>
            </a:r>
            <a:r>
              <a:rPr lang="ru-RU" b="1" dirty="0">
                <a:solidFill>
                  <a:schemeClr val="tx1"/>
                </a:solidFill>
              </a:rPr>
              <a:t>охраны окружающей среды </a:t>
            </a:r>
            <a:r>
              <a:rPr lang="ru-RU" dirty="0">
                <a:solidFill>
                  <a:schemeClr val="tx1"/>
                </a:solidFill>
              </a:rPr>
              <a:t>включают разработку законов и других нормативных актов природоохранной направленности, а также контроль за их соблюдением. Полнота и эффективность природоохранного законодательства нередко оценивается общественными организациями, с составлением соответствующих рейтингов, отражающих полноту охвата нормативными актами компонентов природной среды и экологических проблем, их эффективность, участие стран и регионов в общенациональных и международных акциях и мероприятиях.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108" y="836712"/>
            <a:ext cx="4922497" cy="4896544"/>
          </a:xfrm>
          <a:prstGeom prst="rect">
            <a:avLst/>
          </a:prstGeom>
        </p:spPr>
      </p:pic>
      <p:sp>
        <p:nvSpPr>
          <p:cNvPr id="6" name="Прямоугольник 5"/>
          <p:cNvSpPr/>
          <p:nvPr/>
        </p:nvSpPr>
        <p:spPr>
          <a:xfrm>
            <a:off x="4339605" y="5877271"/>
            <a:ext cx="4572000" cy="646331"/>
          </a:xfrm>
          <a:prstGeom prst="rect">
            <a:avLst/>
          </a:prstGeom>
        </p:spPr>
        <p:txBody>
          <a:bodyPr>
            <a:spAutoFit/>
          </a:bodyPr>
          <a:lstStyle/>
          <a:p>
            <a:r>
              <a:rPr lang="ru-RU" dirty="0"/>
              <a:t>Фрагмент карты «Экологическая преступность в России»</a:t>
            </a:r>
          </a:p>
        </p:txBody>
      </p:sp>
    </p:spTree>
    <p:extLst>
      <p:ext uri="{BB962C8B-B14F-4D97-AF65-F5344CB8AC3E}">
        <p14:creationId xmlns:p14="http://schemas.microsoft.com/office/powerpoint/2010/main" val="34451341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r>
              <a:rPr lang="ru-RU" sz="4000" dirty="0" smtClean="0">
                <a:solidFill>
                  <a:schemeClr val="tx1"/>
                </a:solidFill>
                <a:effectLst/>
              </a:rPr>
              <a:t>9. КОМПЛЕКСНОЕ </a:t>
            </a:r>
            <a:r>
              <a:rPr lang="ru-RU" sz="4000" dirty="0">
                <a:solidFill>
                  <a:schemeClr val="tx1"/>
                </a:solidFill>
                <a:effectLst/>
              </a:rPr>
              <a:t>ЭКОЛОГИЧЕСКОЕ КАРТОГРАФИРОВАНИЕ</a:t>
            </a:r>
            <a:endParaRPr lang="ru-RU" sz="4000" dirty="0">
              <a:solidFill>
                <a:schemeClr val="tx1"/>
              </a:solidFill>
            </a:endParaRPr>
          </a:p>
        </p:txBody>
      </p:sp>
    </p:spTree>
    <p:extLst>
      <p:ext uri="{BB962C8B-B14F-4D97-AF65-F5344CB8AC3E}">
        <p14:creationId xmlns:p14="http://schemas.microsoft.com/office/powerpoint/2010/main" val="38211856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5"/>
            <a:ext cx="3636085" cy="936104"/>
          </a:xfrm>
        </p:spPr>
        <p:txBody>
          <a:bodyPr/>
          <a:lstStyle/>
          <a:p>
            <a:r>
              <a:rPr lang="ru-RU" sz="2000" dirty="0">
                <a:solidFill>
                  <a:schemeClr val="tx1"/>
                </a:solidFill>
              </a:rPr>
              <a:t>Задачи комплексного экологического картографирования</a:t>
            </a:r>
          </a:p>
        </p:txBody>
      </p:sp>
      <p:sp>
        <p:nvSpPr>
          <p:cNvPr id="3" name="Объект 2"/>
          <p:cNvSpPr>
            <a:spLocks noGrp="1"/>
          </p:cNvSpPr>
          <p:nvPr>
            <p:ph idx="1"/>
          </p:nvPr>
        </p:nvSpPr>
        <p:spPr>
          <a:xfrm>
            <a:off x="3779913" y="731520"/>
            <a:ext cx="4830688" cy="5649808"/>
          </a:xfrm>
        </p:spPr>
        <p:txBody>
          <a:bodyPr>
            <a:normAutofit fontScale="62500" lnSpcReduction="20000"/>
          </a:bodyPr>
          <a:lstStyle/>
          <a:p>
            <a:r>
              <a:rPr lang="ru-RU" dirty="0">
                <a:solidFill>
                  <a:schemeClr val="tx1"/>
                </a:solidFill>
              </a:rPr>
              <a:t>Комплексность экологического картографирования предполагает одновременное отображение: </a:t>
            </a:r>
          </a:p>
          <a:p>
            <a:r>
              <a:rPr lang="ru-RU" dirty="0">
                <a:solidFill>
                  <a:schemeClr val="tx1"/>
                </a:solidFill>
              </a:rPr>
              <a:t>- географической среды (ландшафтов), в которой происходит взаимодействие и развиваются экологические отношения между природными и социально-экономическими системами; </a:t>
            </a:r>
          </a:p>
          <a:p>
            <a:r>
              <a:rPr lang="ru-RU" dirty="0">
                <a:solidFill>
                  <a:schemeClr val="tx1"/>
                </a:solidFill>
              </a:rPr>
              <a:t>- техногенных и антропогенных воздействий и реакции среды на них;</a:t>
            </a:r>
          </a:p>
          <a:p>
            <a:r>
              <a:rPr lang="ru-RU" dirty="0">
                <a:solidFill>
                  <a:schemeClr val="tx1"/>
                </a:solidFill>
              </a:rPr>
              <a:t>- оценок результатов взаимодействия, т.е. экологического состояния элементов природной среды. </a:t>
            </a:r>
            <a:endParaRPr lang="ru-RU" dirty="0" smtClean="0">
              <a:solidFill>
                <a:schemeClr val="tx1"/>
              </a:solidFill>
            </a:endParaRPr>
          </a:p>
          <a:p>
            <a:r>
              <a:rPr lang="ru-RU" dirty="0">
                <a:solidFill>
                  <a:schemeClr val="tx1"/>
                </a:solidFill>
              </a:rPr>
              <a:t>Практически задача комплексного экологического картографирования решается путем создания атласов и серий взаимосвязанных карт экологического содержания, либо составлением отдельных комплексных карт, содержание которых включает в минимально допустимом объеме все перечисленные </a:t>
            </a:r>
            <a:r>
              <a:rPr lang="ru-RU" dirty="0" smtClean="0">
                <a:solidFill>
                  <a:schemeClr val="tx1"/>
                </a:solidFill>
              </a:rPr>
              <a:t>элементы. </a:t>
            </a:r>
            <a:r>
              <a:rPr lang="ru-RU" dirty="0">
                <a:solidFill>
                  <a:schemeClr val="tx1"/>
                </a:solidFill>
              </a:rPr>
              <a:t>Атласное картографирование обычно опирается на результаты комплексных </a:t>
            </a:r>
            <a:r>
              <a:rPr lang="ru-RU" dirty="0" smtClean="0">
                <a:solidFill>
                  <a:schemeClr val="tx1"/>
                </a:solidFill>
              </a:rPr>
              <a:t>исследований.</a:t>
            </a:r>
          </a:p>
          <a:p>
            <a:r>
              <a:rPr lang="ru-RU" dirty="0">
                <a:solidFill>
                  <a:schemeClr val="tx1"/>
                </a:solidFill>
              </a:rPr>
              <a:t>Содержание понятия экологической ситуации как предмета картографирования раскрывает следующая </a:t>
            </a:r>
            <a:r>
              <a:rPr lang="ru-RU" dirty="0" smtClean="0">
                <a:solidFill>
                  <a:schemeClr val="tx1"/>
                </a:solidFill>
              </a:rPr>
              <a:t>схема:</a:t>
            </a:r>
            <a:endParaRPr lang="ru-RU" dirty="0">
              <a:solidFill>
                <a:schemeClr val="tx1"/>
              </a:solidFill>
            </a:endParaRPr>
          </a:p>
          <a:p>
            <a:r>
              <a:rPr lang="ru-RU" dirty="0"/>
              <a:t> </a:t>
            </a:r>
          </a:p>
          <a:p>
            <a:r>
              <a:rPr lang="ru-RU" dirty="0"/>
              <a:t> </a:t>
            </a:r>
          </a:p>
          <a:p>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7959" y="5373216"/>
            <a:ext cx="6544461" cy="82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221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76672"/>
            <a:ext cx="3636085" cy="1224137"/>
          </a:xfrm>
        </p:spPr>
        <p:txBody>
          <a:bodyPr/>
          <a:lstStyle/>
          <a:p>
            <a:r>
              <a:rPr lang="ru-RU" sz="2000" dirty="0">
                <a:solidFill>
                  <a:schemeClr val="tx1"/>
                </a:solidFill>
              </a:rPr>
              <a:t>Подходы к картографированию устойчивости ландшафтов</a:t>
            </a:r>
          </a:p>
        </p:txBody>
      </p:sp>
      <p:sp>
        <p:nvSpPr>
          <p:cNvPr id="3" name="Объект 2"/>
          <p:cNvSpPr>
            <a:spLocks noGrp="1"/>
          </p:cNvSpPr>
          <p:nvPr>
            <p:ph idx="1"/>
          </p:nvPr>
        </p:nvSpPr>
        <p:spPr/>
        <p:txBody>
          <a:bodyPr>
            <a:normAutofit fontScale="62500" lnSpcReduction="20000"/>
          </a:bodyPr>
          <a:lstStyle/>
          <a:p>
            <a:pPr algn="just"/>
            <a:r>
              <a:rPr lang="ru-RU" dirty="0">
                <a:solidFill>
                  <a:schemeClr val="tx1"/>
                </a:solidFill>
              </a:rPr>
              <a:t>Существует 3 основных подхода к содержанию этого понятия: инертность, т.е. способность сохранять при внешних воздействиях исходное состояние в течение некоторого времени; пластичность, т.е. способность переходить из одного состояния в другое, сохраняя при этом внутренние связи; восстанавливаемость, т.е. способность возвращаться в исходное состояние после прекращения </a:t>
            </a:r>
            <a:r>
              <a:rPr lang="ru-RU" dirty="0" smtClean="0">
                <a:solidFill>
                  <a:schemeClr val="tx1"/>
                </a:solidFill>
              </a:rPr>
              <a:t>воздействия.</a:t>
            </a:r>
          </a:p>
          <a:p>
            <a:pPr algn="just"/>
            <a:r>
              <a:rPr lang="ru-RU" dirty="0">
                <a:solidFill>
                  <a:schemeClr val="tx1"/>
                </a:solidFill>
              </a:rPr>
              <a:t>При отсутствии количественных характеристик интенсивности процессов выноса </a:t>
            </a:r>
            <a:r>
              <a:rPr lang="ru-RU" dirty="0" err="1">
                <a:solidFill>
                  <a:schemeClr val="tx1"/>
                </a:solidFill>
              </a:rPr>
              <a:t>поллютантов</a:t>
            </a:r>
            <a:r>
              <a:rPr lang="ru-RU" dirty="0">
                <a:solidFill>
                  <a:schemeClr val="tx1"/>
                </a:solidFill>
              </a:rPr>
              <a:t> и самоочищения от них, на основе ландшафтного районирования могут быть выполнены приближенные оценки, с выделением ландшафтов, обладающих повышенной, средней и пониженной устойчивостью к загрязнению атмосферы и гидросферы. При этом в качестве ведущих и наиболее доступных для изучения по картам факторов устойчивости принимают во внимание глубину и густоту расчленения рельефа, а также </a:t>
            </a:r>
            <a:r>
              <a:rPr lang="ru-RU" dirty="0" err="1">
                <a:solidFill>
                  <a:schemeClr val="tx1"/>
                </a:solidFill>
              </a:rPr>
              <a:t>залесенность</a:t>
            </a:r>
            <a:r>
              <a:rPr lang="ru-RU" dirty="0" smtClean="0">
                <a:solidFill>
                  <a:schemeClr val="tx1"/>
                </a:solidFill>
              </a:rPr>
              <a:t>.</a:t>
            </a:r>
          </a:p>
          <a:p>
            <a:pPr algn="just"/>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149" y="1772816"/>
            <a:ext cx="4392488" cy="309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941168"/>
            <a:ext cx="3744416" cy="172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1362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623796567"/>
              </p:ext>
            </p:extLst>
          </p:nvPr>
        </p:nvGraphicFramePr>
        <p:xfrm>
          <a:off x="755576" y="764705"/>
          <a:ext cx="8064894" cy="5621350"/>
        </p:xfrm>
        <a:graphic>
          <a:graphicData uri="http://schemas.openxmlformats.org/drawingml/2006/table">
            <a:tbl>
              <a:tblPr>
                <a:tableStyleId>{5C22544A-7EE6-4342-B048-85BDC9FD1C3A}</a:tableStyleId>
              </a:tblPr>
              <a:tblGrid>
                <a:gridCol w="1008112"/>
                <a:gridCol w="1440160"/>
                <a:gridCol w="1368152"/>
                <a:gridCol w="1296144"/>
                <a:gridCol w="1224136"/>
                <a:gridCol w="1728190"/>
              </a:tblGrid>
              <a:tr h="162914">
                <a:tc rowSpan="2">
                  <a:txBody>
                    <a:bodyPr/>
                    <a:lstStyle/>
                    <a:p>
                      <a:pPr marL="635" marR="635" algn="just">
                        <a:lnSpc>
                          <a:spcPct val="100000"/>
                        </a:lnSpc>
                        <a:spcBef>
                          <a:spcPts val="0"/>
                        </a:spcBef>
                        <a:spcAft>
                          <a:spcPts val="0"/>
                        </a:spcAft>
                      </a:pPr>
                      <a:r>
                        <a:rPr lang="ru-RU" sz="1100" spc="0" dirty="0">
                          <a:effectLst/>
                        </a:rPr>
                        <a:t>Общая </a:t>
                      </a:r>
                      <a:r>
                        <a:rPr lang="ru-RU" sz="1100" spc="0" dirty="0" smtClean="0">
                          <a:effectLst/>
                        </a:rPr>
                        <a:t>оценка экологической </a:t>
                      </a:r>
                      <a:r>
                        <a:rPr lang="ru-RU" sz="1100" spc="0" dirty="0">
                          <a:effectLst/>
                        </a:rPr>
                        <a:t>обстановки</a:t>
                      </a:r>
                      <a:endParaRPr lang="ru-RU" sz="1100" spc="1000" dirty="0">
                        <a:effectLst/>
                        <a:latin typeface="PromtImperial"/>
                        <a:ea typeface="PromtImperial"/>
                        <a:cs typeface="Times New Roman"/>
                      </a:endParaRPr>
                    </a:p>
                  </a:txBody>
                  <a:tcPr marL="22997" marR="22997" marT="0" marB="0"/>
                </a:tc>
                <a:tc gridSpan="4">
                  <a:txBody>
                    <a:bodyPr/>
                    <a:lstStyle/>
                    <a:p>
                      <a:pPr marL="635" marR="635" algn="just">
                        <a:lnSpc>
                          <a:spcPct val="100000"/>
                        </a:lnSpc>
                        <a:spcBef>
                          <a:spcPts val="0"/>
                        </a:spcBef>
                        <a:spcAft>
                          <a:spcPts val="0"/>
                        </a:spcAft>
                      </a:pPr>
                      <a:r>
                        <a:rPr lang="ru-RU" sz="1100" spc="0">
                          <a:effectLst/>
                        </a:rPr>
                        <a:t>Группы показателей</a:t>
                      </a:r>
                      <a:endParaRPr lang="ru-RU" sz="1100" spc="1000">
                        <a:effectLst/>
                        <a:latin typeface="PromtImperial"/>
                        <a:ea typeface="PromtImperial"/>
                        <a:cs typeface="Times New Roman"/>
                      </a:endParaRPr>
                    </a:p>
                  </a:txBody>
                  <a:tcPr marL="22997" marR="22997" marT="0" marB="0"/>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635" marR="635" algn="just">
                        <a:lnSpc>
                          <a:spcPct val="100000"/>
                        </a:lnSpc>
                        <a:spcBef>
                          <a:spcPts val="0"/>
                        </a:spcBef>
                        <a:spcAft>
                          <a:spcPts val="0"/>
                        </a:spcAft>
                      </a:pPr>
                      <a:r>
                        <a:rPr lang="ru-RU" sz="1100" spc="0" dirty="0">
                          <a:effectLst/>
                        </a:rPr>
                        <a:t>Основные </a:t>
                      </a:r>
                      <a:r>
                        <a:rPr lang="ru-RU" sz="1100" spc="0" dirty="0" smtClean="0">
                          <a:effectLst/>
                        </a:rPr>
                        <a:t>направления </a:t>
                      </a:r>
                      <a:r>
                        <a:rPr lang="ru-RU" sz="1100" spc="0" dirty="0">
                          <a:effectLst/>
                        </a:rPr>
                        <a:t>улучшения </a:t>
                      </a:r>
                      <a:r>
                        <a:rPr lang="ru-RU" sz="1100" spc="0" dirty="0" smtClean="0">
                          <a:effectLst/>
                        </a:rPr>
                        <a:t>экологического </a:t>
                      </a:r>
                      <a:r>
                        <a:rPr lang="ru-RU" sz="1100" spc="0" dirty="0">
                          <a:effectLst/>
                        </a:rPr>
                        <a:t>состояния</a:t>
                      </a:r>
                      <a:endParaRPr lang="ru-RU" sz="1100" spc="1000" dirty="0">
                        <a:effectLst/>
                        <a:latin typeface="PromtImperial"/>
                        <a:ea typeface="PromtImperial"/>
                        <a:cs typeface="Times New Roman"/>
                      </a:endParaRPr>
                    </a:p>
                  </a:txBody>
                  <a:tcPr marL="22997" marR="22997" marT="0" marB="0"/>
                </a:tc>
              </a:tr>
              <a:tr h="537250">
                <a:tc vMerge="1">
                  <a:txBody>
                    <a:bodyPr/>
                    <a:lstStyle/>
                    <a:p>
                      <a:endParaRPr lang="ru-RU"/>
                    </a:p>
                  </a:txBody>
                  <a:tcPr/>
                </a:tc>
                <a:tc>
                  <a:txBody>
                    <a:bodyPr/>
                    <a:lstStyle/>
                    <a:p>
                      <a:pPr marL="635" marR="635" algn="just">
                        <a:lnSpc>
                          <a:spcPct val="100000"/>
                        </a:lnSpc>
                        <a:spcBef>
                          <a:spcPts val="0"/>
                        </a:spcBef>
                        <a:spcAft>
                          <a:spcPts val="0"/>
                        </a:spcAft>
                      </a:pPr>
                      <a:r>
                        <a:rPr lang="ru-RU" sz="1100" spc="0" dirty="0">
                          <a:effectLst/>
                        </a:rPr>
                        <a:t>Природа</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Здоровье населения</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a:effectLst/>
                        </a:rPr>
                        <a:t>Хозяйство</a:t>
                      </a:r>
                      <a:endParaRPr lang="ru-RU" sz="1100" spc="100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a:effectLst/>
                        </a:rPr>
                        <a:t>Социум</a:t>
                      </a:r>
                      <a:endParaRPr lang="ru-RU" sz="1100" spc="1000">
                        <a:effectLst/>
                        <a:latin typeface="PromtImperial"/>
                        <a:ea typeface="PromtImperial"/>
                        <a:cs typeface="Times New Roman"/>
                      </a:endParaRPr>
                    </a:p>
                  </a:txBody>
                  <a:tcPr marL="22997" marR="22997" marT="0" marB="0"/>
                </a:tc>
                <a:tc vMerge="1">
                  <a:txBody>
                    <a:bodyPr/>
                    <a:lstStyle/>
                    <a:p>
                      <a:endParaRPr lang="ru-RU"/>
                    </a:p>
                  </a:txBody>
                  <a:tcPr/>
                </a:tc>
              </a:tr>
              <a:tr h="629801">
                <a:tc>
                  <a:txBody>
                    <a:bodyPr/>
                    <a:lstStyle/>
                    <a:p>
                      <a:pPr marL="635" marR="635" algn="just">
                        <a:lnSpc>
                          <a:spcPct val="100000"/>
                        </a:lnSpc>
                        <a:spcBef>
                          <a:spcPts val="0"/>
                        </a:spcBef>
                        <a:spcAft>
                          <a:spcPts val="0"/>
                        </a:spcAft>
                      </a:pPr>
                      <a:r>
                        <a:rPr lang="ru-RU" sz="1100" spc="0">
                          <a:effectLst/>
                        </a:rPr>
                        <a:t>1. Удовлет-ворительная</a:t>
                      </a:r>
                      <a:endParaRPr lang="ru-RU" sz="1100" spc="100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Норма</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a:effectLst/>
                        </a:rPr>
                        <a:t>Норма</a:t>
                      </a:r>
                      <a:endParaRPr lang="ru-RU" sz="1100" spc="100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Норма</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Норма</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Возможны </a:t>
                      </a:r>
                      <a:r>
                        <a:rPr lang="ru-RU" sz="1100" spc="0" dirty="0" smtClean="0">
                          <a:effectLst/>
                        </a:rPr>
                        <a:t>улучшения </a:t>
                      </a:r>
                      <a:r>
                        <a:rPr lang="ru-RU" sz="1100" spc="0" dirty="0">
                          <a:effectLst/>
                        </a:rPr>
                        <a:t>без </a:t>
                      </a:r>
                      <a:r>
                        <a:rPr lang="ru-RU" sz="1100" spc="0" dirty="0" smtClean="0">
                          <a:effectLst/>
                        </a:rPr>
                        <a:t>существенных </a:t>
                      </a:r>
                      <a:r>
                        <a:rPr lang="ru-RU" sz="1100" spc="0" dirty="0">
                          <a:effectLst/>
                        </a:rPr>
                        <a:t>затрат</a:t>
                      </a:r>
                      <a:endParaRPr lang="ru-RU" sz="1100" spc="1000" dirty="0">
                        <a:effectLst/>
                        <a:latin typeface="PromtImperial"/>
                        <a:ea typeface="PromtImperial"/>
                        <a:cs typeface="Times New Roman"/>
                      </a:endParaRPr>
                    </a:p>
                  </a:txBody>
                  <a:tcPr marL="22997" marR="22997" marT="0" marB="0"/>
                </a:tc>
              </a:tr>
              <a:tr h="769372">
                <a:tc>
                  <a:txBody>
                    <a:bodyPr/>
                    <a:lstStyle/>
                    <a:p>
                      <a:pPr marL="635" marR="635" algn="just">
                        <a:lnSpc>
                          <a:spcPct val="100000"/>
                        </a:lnSpc>
                        <a:spcBef>
                          <a:spcPts val="0"/>
                        </a:spcBef>
                        <a:spcAft>
                          <a:spcPts val="0"/>
                        </a:spcAft>
                      </a:pPr>
                      <a:r>
                        <a:rPr lang="ru-RU" sz="1100" spc="0" dirty="0">
                          <a:effectLst/>
                        </a:rPr>
                        <a:t>2. </a:t>
                      </a:r>
                      <a:r>
                        <a:rPr lang="ru-RU" sz="1100" spc="0" dirty="0" smtClean="0">
                          <a:effectLst/>
                        </a:rPr>
                        <a:t>Напряженная</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a:effectLst/>
                        </a:rPr>
                        <a:t>Признаки деградации отдельных компонентов</a:t>
                      </a:r>
                      <a:endParaRPr lang="ru-RU" sz="1100" spc="100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Признаки ухудшения по отдельным группам</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Усложнение хозяйственной деятельности</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a:effectLst/>
                        </a:rPr>
                        <a:t>Начинается осознание экол. проблем</a:t>
                      </a:r>
                      <a:endParaRPr lang="ru-RU" sz="1100" spc="100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Стабилизация хоз. деятельности и/или совершенствование технологий</a:t>
                      </a:r>
                      <a:endParaRPr lang="ru-RU" sz="1100" spc="1000" dirty="0">
                        <a:effectLst/>
                        <a:latin typeface="PromtImperial"/>
                        <a:ea typeface="PromtImperial"/>
                        <a:cs typeface="Times New Roman"/>
                      </a:endParaRPr>
                    </a:p>
                  </a:txBody>
                  <a:tcPr marL="22997" marR="22997" marT="0" marB="0"/>
                </a:tc>
              </a:tr>
              <a:tr h="975175">
                <a:tc>
                  <a:txBody>
                    <a:bodyPr/>
                    <a:lstStyle/>
                    <a:p>
                      <a:pPr marL="635" marR="635" algn="just">
                        <a:lnSpc>
                          <a:spcPct val="100000"/>
                        </a:lnSpc>
                        <a:spcBef>
                          <a:spcPts val="0"/>
                        </a:spcBef>
                        <a:spcAft>
                          <a:spcPts val="0"/>
                        </a:spcAft>
                      </a:pPr>
                      <a:r>
                        <a:rPr lang="ru-RU" sz="1100" spc="0" dirty="0">
                          <a:effectLst/>
                        </a:rPr>
                        <a:t>3. </a:t>
                      </a:r>
                      <a:r>
                        <a:rPr lang="ru-RU" sz="1100" spc="0" dirty="0" smtClean="0">
                          <a:effectLst/>
                        </a:rPr>
                        <a:t>Критическая</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a:effectLst/>
                        </a:rPr>
                        <a:t>Деградация отдельных компонентов и ландшафтов</a:t>
                      </a:r>
                      <a:endParaRPr lang="ru-RU" sz="1100" spc="100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Ухудшения здоровья отдельных групп</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Снижение </a:t>
                      </a:r>
                      <a:r>
                        <a:rPr lang="ru-RU" sz="1100" spc="0" dirty="0" smtClean="0">
                          <a:effectLst/>
                        </a:rPr>
                        <a:t>эффективности </a:t>
                      </a:r>
                      <a:r>
                        <a:rPr lang="ru-RU" sz="1100" spc="0" dirty="0">
                          <a:effectLst/>
                        </a:rPr>
                        <a:t>хозяйства</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Проявления экологически обусловленного соц. напряжения</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Необходимо </a:t>
                      </a:r>
                      <a:r>
                        <a:rPr lang="ru-RU" sz="1100" spc="0" dirty="0" smtClean="0">
                          <a:effectLst/>
                        </a:rPr>
                        <a:t>внедрение </a:t>
                      </a:r>
                      <a:r>
                        <a:rPr lang="ru-RU" sz="1100" spc="0" dirty="0">
                          <a:effectLst/>
                        </a:rPr>
                        <a:t>новых </a:t>
                      </a:r>
                      <a:r>
                        <a:rPr lang="ru-RU" sz="1100" spc="0" dirty="0" smtClean="0">
                          <a:effectLst/>
                        </a:rPr>
                        <a:t>технологий </a:t>
                      </a:r>
                      <a:r>
                        <a:rPr lang="ru-RU" sz="1100" spc="0" dirty="0">
                          <a:effectLst/>
                        </a:rPr>
                        <a:t>и </a:t>
                      </a:r>
                      <a:r>
                        <a:rPr lang="ru-RU" sz="1100" spc="0" dirty="0" smtClean="0">
                          <a:effectLst/>
                        </a:rPr>
                        <a:t>совершенствование природоохранного </a:t>
                      </a:r>
                      <a:r>
                        <a:rPr lang="ru-RU" sz="1100" spc="0" dirty="0">
                          <a:effectLst/>
                        </a:rPr>
                        <a:t>оборудования</a:t>
                      </a:r>
                      <a:endParaRPr lang="ru-RU" sz="1100" spc="1000" dirty="0">
                        <a:effectLst/>
                        <a:latin typeface="PromtImperial"/>
                        <a:ea typeface="PromtImperial"/>
                        <a:cs typeface="Times New Roman"/>
                      </a:endParaRPr>
                    </a:p>
                  </a:txBody>
                  <a:tcPr marL="22997" marR="22997" marT="0" marB="0"/>
                </a:tc>
              </a:tr>
              <a:tr h="1241878">
                <a:tc>
                  <a:txBody>
                    <a:bodyPr/>
                    <a:lstStyle/>
                    <a:p>
                      <a:pPr marL="635" marR="635" algn="just">
                        <a:lnSpc>
                          <a:spcPct val="100000"/>
                        </a:lnSpc>
                        <a:spcBef>
                          <a:spcPts val="0"/>
                        </a:spcBef>
                        <a:spcAft>
                          <a:spcPts val="0"/>
                        </a:spcAft>
                      </a:pPr>
                      <a:r>
                        <a:rPr lang="ru-RU" sz="1100" spc="0" dirty="0">
                          <a:effectLst/>
                        </a:rPr>
                        <a:t>4. </a:t>
                      </a:r>
                      <a:r>
                        <a:rPr lang="ru-RU" sz="1100" spc="0" dirty="0" smtClean="0">
                          <a:effectLst/>
                        </a:rPr>
                        <a:t>Кризисная</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Деградация ландшафтов в целом с </a:t>
                      </a:r>
                      <a:r>
                        <a:rPr lang="ru-RU" sz="1100" spc="0" dirty="0" smtClean="0">
                          <a:effectLst/>
                        </a:rPr>
                        <a:t>признаками </a:t>
                      </a:r>
                      <a:r>
                        <a:rPr lang="ru-RU" sz="1100" spc="0" dirty="0">
                          <a:effectLst/>
                        </a:rPr>
                        <a:t>не-обратимости</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a:effectLst/>
                        </a:rPr>
                        <a:t>Повсеместное ухудшение здоровья. Рост детской смертности</a:t>
                      </a:r>
                      <a:endParaRPr lang="ru-RU" sz="1100" spc="100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Падение удельной и общей </a:t>
                      </a:r>
                      <a:r>
                        <a:rPr lang="ru-RU" sz="1100" spc="0" dirty="0" smtClean="0">
                          <a:effectLst/>
                        </a:rPr>
                        <a:t>эффективности хозяйствования</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Экологически </a:t>
                      </a:r>
                      <a:r>
                        <a:rPr lang="ru-RU" sz="1100" spc="0" dirty="0" smtClean="0">
                          <a:effectLst/>
                        </a:rPr>
                        <a:t>обусловленного </a:t>
                      </a:r>
                      <a:r>
                        <a:rPr lang="ru-RU" sz="1100" spc="0" dirty="0">
                          <a:effectLst/>
                        </a:rPr>
                        <a:t>соц. </a:t>
                      </a:r>
                      <a:r>
                        <a:rPr lang="ru-RU" sz="1100" spc="0" dirty="0" smtClean="0">
                          <a:effectLst/>
                        </a:rPr>
                        <a:t>напряжение </a:t>
                      </a:r>
                      <a:r>
                        <a:rPr lang="ru-RU" sz="1100" spc="0" dirty="0">
                          <a:effectLst/>
                        </a:rPr>
                        <a:t>становится фактором обществ. развития</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Крупные финансовые затраты и структурная перестройка хозяйства</a:t>
                      </a:r>
                      <a:endParaRPr lang="ru-RU" sz="1100" spc="1000" dirty="0">
                        <a:effectLst/>
                        <a:latin typeface="PromtImperial"/>
                        <a:ea typeface="PromtImperial"/>
                        <a:cs typeface="Times New Roman"/>
                      </a:endParaRPr>
                    </a:p>
                  </a:txBody>
                  <a:tcPr marL="22997" marR="22997" marT="0" marB="0"/>
                </a:tc>
              </a:tr>
              <a:tr h="1300234">
                <a:tc>
                  <a:txBody>
                    <a:bodyPr/>
                    <a:lstStyle/>
                    <a:p>
                      <a:pPr marL="635" marR="635" algn="just">
                        <a:lnSpc>
                          <a:spcPct val="100000"/>
                        </a:lnSpc>
                        <a:spcBef>
                          <a:spcPts val="0"/>
                        </a:spcBef>
                        <a:spcAft>
                          <a:spcPts val="0"/>
                        </a:spcAft>
                      </a:pPr>
                      <a:r>
                        <a:rPr lang="ru-RU" sz="1100" spc="0" dirty="0">
                          <a:effectLst/>
                        </a:rPr>
                        <a:t>5. </a:t>
                      </a:r>
                      <a:r>
                        <a:rPr lang="ru-RU" sz="1100" spc="0" dirty="0" smtClean="0">
                          <a:effectLst/>
                        </a:rPr>
                        <a:t>Ката-строфическая</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Глубокие и необратимые изменения, </a:t>
                      </a:r>
                      <a:r>
                        <a:rPr lang="ru-RU" sz="1100" spc="0" dirty="0" smtClean="0">
                          <a:effectLst/>
                        </a:rPr>
                        <a:t>деградация </a:t>
                      </a:r>
                      <a:r>
                        <a:rPr lang="ru-RU" sz="1100" spc="0" dirty="0">
                          <a:effectLst/>
                        </a:rPr>
                        <a:t>ландшафтов</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Тенденции к вымиранию</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smtClean="0">
                          <a:effectLst/>
                        </a:rPr>
                        <a:t>Прогрессирующие хозяйственные потери</a:t>
                      </a:r>
                      <a:r>
                        <a:rPr lang="ru-RU" sz="1100" spc="0" dirty="0">
                          <a:effectLst/>
                        </a:rPr>
                        <a:t>. Нарушение структуры хозяйства</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Экологически </a:t>
                      </a:r>
                      <a:r>
                        <a:rPr lang="ru-RU" sz="1100" spc="0" dirty="0" smtClean="0">
                          <a:effectLst/>
                        </a:rPr>
                        <a:t>обусловленное </a:t>
                      </a:r>
                      <a:r>
                        <a:rPr lang="ru-RU" sz="1100" spc="0" dirty="0">
                          <a:effectLst/>
                        </a:rPr>
                        <a:t>соц. напряжение определяет обществ. развитие</a:t>
                      </a:r>
                      <a:endParaRPr lang="ru-RU" sz="1100" spc="1000" dirty="0">
                        <a:effectLst/>
                        <a:latin typeface="PromtImperial"/>
                        <a:ea typeface="PromtImperial"/>
                        <a:cs typeface="Times New Roman"/>
                      </a:endParaRPr>
                    </a:p>
                  </a:txBody>
                  <a:tcPr marL="22997" marR="22997" marT="0" marB="0"/>
                </a:tc>
                <a:tc>
                  <a:txBody>
                    <a:bodyPr/>
                    <a:lstStyle/>
                    <a:p>
                      <a:pPr marL="635" marR="635" algn="just">
                        <a:lnSpc>
                          <a:spcPct val="100000"/>
                        </a:lnSpc>
                        <a:spcBef>
                          <a:spcPts val="0"/>
                        </a:spcBef>
                        <a:spcAft>
                          <a:spcPts val="0"/>
                        </a:spcAft>
                      </a:pPr>
                      <a:r>
                        <a:rPr lang="ru-RU" sz="1100" spc="0" dirty="0">
                          <a:effectLst/>
                        </a:rPr>
                        <a:t>Коренная </a:t>
                      </a:r>
                      <a:r>
                        <a:rPr lang="ru-RU" sz="1100" spc="0" dirty="0" smtClean="0">
                          <a:effectLst/>
                        </a:rPr>
                        <a:t>структурная </a:t>
                      </a:r>
                      <a:r>
                        <a:rPr lang="ru-RU" sz="1100" spc="0" dirty="0">
                          <a:effectLst/>
                        </a:rPr>
                        <a:t>перестройка хозяйства. </a:t>
                      </a:r>
                      <a:r>
                        <a:rPr lang="ru-RU" sz="1100" spc="0" dirty="0" smtClean="0">
                          <a:effectLst/>
                        </a:rPr>
                        <a:t>Огромные </a:t>
                      </a:r>
                      <a:r>
                        <a:rPr lang="ru-RU" sz="1100" spc="0" dirty="0">
                          <a:effectLst/>
                        </a:rPr>
                        <a:t>капитальные вложения</a:t>
                      </a:r>
                      <a:endParaRPr lang="ru-RU" sz="1100" spc="1000" dirty="0">
                        <a:effectLst/>
                        <a:latin typeface="PromtImperial"/>
                        <a:ea typeface="PromtImperial"/>
                        <a:cs typeface="Times New Roman"/>
                      </a:endParaRPr>
                    </a:p>
                  </a:txBody>
                  <a:tcPr marL="22997" marR="22997" marT="0" marB="0"/>
                </a:tc>
              </a:tr>
            </a:tbl>
          </a:graphicData>
        </a:graphic>
      </p:graphicFrame>
      <p:sp>
        <p:nvSpPr>
          <p:cNvPr id="3" name="Rectangle 1"/>
          <p:cNvSpPr>
            <a:spLocks noChangeArrowheads="1"/>
          </p:cNvSpPr>
          <p:nvPr/>
        </p:nvSpPr>
        <p:spPr bwMode="auto">
          <a:xfrm>
            <a:off x="611560" y="278740"/>
            <a:ext cx="741682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PromtImperial" charset="0"/>
                <a:cs typeface="Times New Roman" pitchFamily="18" charset="0"/>
              </a:rPr>
              <a:t>Критерии оценки экологических ситуаций</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76206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653136"/>
            <a:ext cx="8568952" cy="1800200"/>
          </a:xfrm>
        </p:spPr>
        <p:txBody>
          <a:bodyPr/>
          <a:lstStyle/>
          <a:p>
            <a:pPr algn="just"/>
            <a:r>
              <a:rPr lang="ru-RU" sz="1600" dirty="0" err="1">
                <a:solidFill>
                  <a:schemeClr val="tx1"/>
                </a:solidFill>
                <a:effectLst/>
              </a:rPr>
              <a:t>Экологизация</a:t>
            </a:r>
            <a:r>
              <a:rPr lang="ru-RU" sz="1600" dirty="0">
                <a:solidFill>
                  <a:schemeClr val="tx1"/>
                </a:solidFill>
                <a:effectLst/>
              </a:rPr>
              <a:t> тематической </a:t>
            </a:r>
            <a:r>
              <a:rPr lang="ru-RU" sz="1600" dirty="0" smtClean="0">
                <a:solidFill>
                  <a:schemeClr val="tx1"/>
                </a:solidFill>
                <a:effectLst/>
              </a:rPr>
              <a:t>картографии</a:t>
            </a:r>
            <a:r>
              <a:rPr lang="ru-RU" sz="1600" b="0" dirty="0" smtClean="0">
                <a:solidFill>
                  <a:schemeClr val="tx1"/>
                </a:solidFill>
                <a:effectLst/>
              </a:rPr>
              <a:t>. </a:t>
            </a:r>
            <a:br>
              <a:rPr lang="ru-RU" sz="1600" b="0" dirty="0" smtClean="0">
                <a:solidFill>
                  <a:schemeClr val="tx1"/>
                </a:solidFill>
                <a:effectLst/>
              </a:rPr>
            </a:br>
            <a:r>
              <a:rPr lang="ru-RU" sz="1600" b="0" dirty="0" smtClean="0">
                <a:solidFill>
                  <a:schemeClr val="tx1"/>
                </a:solidFill>
                <a:effectLst/>
              </a:rPr>
              <a:t>Общий </a:t>
            </a:r>
            <a:r>
              <a:rPr lang="ru-RU" sz="1600" b="0" dirty="0">
                <a:solidFill>
                  <a:schemeClr val="tx1"/>
                </a:solidFill>
                <a:effectLst/>
              </a:rPr>
              <a:t>смысл </a:t>
            </a:r>
            <a:r>
              <a:rPr lang="ru-RU" sz="1600" b="0" dirty="0" err="1">
                <a:solidFill>
                  <a:schemeClr val="tx1"/>
                </a:solidFill>
                <a:effectLst/>
              </a:rPr>
              <a:t>экологизации</a:t>
            </a:r>
            <a:r>
              <a:rPr lang="ru-RU" sz="1600" b="0" dirty="0">
                <a:solidFill>
                  <a:schemeClr val="tx1"/>
                </a:solidFill>
                <a:effectLst/>
              </a:rPr>
              <a:t> картографии заключается в переходе от традиционных попыток показа как бы реконструированного состояния природной среды в отсутствие воздействия человека к целенаправленному отображению содержания этого воздействия и его последствий. </a:t>
            </a:r>
            <a:r>
              <a:rPr lang="ru-RU" sz="1600" b="0" dirty="0" err="1">
                <a:solidFill>
                  <a:schemeClr val="tx1"/>
                </a:solidFill>
                <a:effectLst/>
              </a:rPr>
              <a:t>Экологизация</a:t>
            </a:r>
            <a:r>
              <a:rPr lang="ru-RU" sz="1600" b="0" dirty="0">
                <a:solidFill>
                  <a:schemeClr val="tx1"/>
                </a:solidFill>
                <a:effectLst/>
              </a:rPr>
              <a:t>, являющаяся общей тенденцией развития современной </a:t>
            </a:r>
            <a:r>
              <a:rPr lang="ru-RU" sz="1600" b="0" dirty="0" smtClean="0">
                <a:solidFill>
                  <a:schemeClr val="tx1"/>
                </a:solidFill>
                <a:effectLst/>
              </a:rPr>
              <a:t>науки, </a:t>
            </a:r>
            <a:r>
              <a:rPr lang="ru-RU" sz="1600" b="0" dirty="0">
                <a:solidFill>
                  <a:schemeClr val="tx1"/>
                </a:solidFill>
                <a:effectLst/>
              </a:rPr>
              <a:t>проявилась во многих отраслях тематической картографии.</a:t>
            </a:r>
            <a:endParaRPr lang="ru-RU" sz="1600" b="0" dirty="0">
              <a:solidFill>
                <a:schemeClr val="tx1"/>
              </a:solidFill>
            </a:endParaRPr>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71399" y="260350"/>
            <a:ext cx="2736505" cy="4363562"/>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896317" y="260648"/>
            <a:ext cx="3517673" cy="4298393"/>
          </a:xfrm>
        </p:spPr>
      </p:pic>
    </p:spTree>
    <p:extLst>
      <p:ext uri="{BB962C8B-B14F-4D97-AF65-F5344CB8AC3E}">
        <p14:creationId xmlns:p14="http://schemas.microsoft.com/office/powerpoint/2010/main" val="8288506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sers\Sturman\UCHEBNYE\СПбГУТ\Презентации\ЭК\00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42963"/>
            <a:ext cx="7620000" cy="517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6762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04665"/>
            <a:ext cx="3636085" cy="792088"/>
          </a:xfrm>
        </p:spPr>
        <p:txBody>
          <a:bodyPr/>
          <a:lstStyle/>
          <a:p>
            <a:r>
              <a:rPr lang="ru-RU" sz="2000" dirty="0">
                <a:solidFill>
                  <a:schemeClr val="tx1"/>
                </a:solidFill>
              </a:rPr>
              <a:t>Количественные оценки состояния среды</a:t>
            </a: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4225" y="919478"/>
            <a:ext cx="4016375" cy="4518982"/>
          </a:xfrm>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780928"/>
            <a:ext cx="434608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9154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7"/>
            <a:ext cx="3636085" cy="792088"/>
          </a:xfrm>
        </p:spPr>
        <p:txBody>
          <a:bodyPr/>
          <a:lstStyle/>
          <a:p>
            <a:r>
              <a:rPr lang="ru-RU" sz="2000" dirty="0">
                <a:solidFill>
                  <a:schemeClr val="tx1"/>
                </a:solidFill>
              </a:rPr>
              <a:t>Легенды комплексных экологических карт</a:t>
            </a:r>
          </a:p>
        </p:txBody>
      </p:sp>
      <p:sp>
        <p:nvSpPr>
          <p:cNvPr id="3" name="Объект 2"/>
          <p:cNvSpPr>
            <a:spLocks noGrp="1"/>
          </p:cNvSpPr>
          <p:nvPr>
            <p:ph idx="1"/>
          </p:nvPr>
        </p:nvSpPr>
        <p:spPr>
          <a:xfrm>
            <a:off x="4644008" y="332656"/>
            <a:ext cx="4017085" cy="6120680"/>
          </a:xfrm>
        </p:spPr>
        <p:txBody>
          <a:bodyPr>
            <a:normAutofit fontScale="55000" lnSpcReduction="20000"/>
          </a:bodyPr>
          <a:lstStyle/>
          <a:p>
            <a:pPr algn="just"/>
            <a:r>
              <a:rPr lang="ru-RU" dirty="0">
                <a:solidFill>
                  <a:schemeClr val="tx1"/>
                </a:solidFill>
              </a:rPr>
              <a:t>Легенды комплексных экологических карт отличаются большой сложностью и включают значительную часть арсенала изобразительных средств тематической картографии. Значками (в </a:t>
            </a:r>
            <a:r>
              <a:rPr lang="ru-RU" dirty="0" err="1">
                <a:solidFill>
                  <a:schemeClr val="tx1"/>
                </a:solidFill>
              </a:rPr>
              <a:t>т.ч</a:t>
            </a:r>
            <a:r>
              <a:rPr lang="ru-RU" dirty="0">
                <a:solidFill>
                  <a:schemeClr val="tx1"/>
                </a:solidFill>
              </a:rPr>
              <a:t>. структурными) изображаются источники, а также иногда объемы и структура техногенных и антропогенных воздействий (города, предприятия), а также не выражающиеся в масштабе карты уникальные природные объекты. Линейными знаками показываются элементы географической основы, имеющие значение для характеристики экологической обстановки: </a:t>
            </a:r>
            <a:r>
              <a:rPr lang="ru-RU" dirty="0" err="1">
                <a:solidFill>
                  <a:schemeClr val="tx1"/>
                </a:solidFill>
              </a:rPr>
              <a:t>гидросеть</a:t>
            </a:r>
            <a:r>
              <a:rPr lang="ru-RU" dirty="0">
                <a:solidFill>
                  <a:schemeClr val="tx1"/>
                </a:solidFill>
              </a:rPr>
              <a:t> (в т. ч. с характеристикой качества воды), коммуникации (в т. ч. с характеристикой напряженности использования и/или воздействия на среду). Качественным фоном может передаваться как характеристика ландшафтов и природопользования, так и оценки экологической обстановки. </a:t>
            </a:r>
            <a:endParaRPr lang="ru-RU" dirty="0" smtClean="0">
              <a:solidFill>
                <a:schemeClr val="tx1"/>
              </a:solidFill>
            </a:endParaRPr>
          </a:p>
          <a:p>
            <a:pPr algn="just"/>
            <a:r>
              <a:rPr lang="ru-RU" dirty="0" smtClean="0">
                <a:solidFill>
                  <a:schemeClr val="tx1"/>
                </a:solidFill>
              </a:rPr>
              <a:t>На </a:t>
            </a:r>
            <a:r>
              <a:rPr lang="ru-RU" dirty="0">
                <a:solidFill>
                  <a:schemeClr val="tx1"/>
                </a:solidFill>
              </a:rPr>
              <a:t>комплексных экологических картах часто используют одновременно две системы качественного фона: окраску и штриховые обозначения. Дополнительно, для характеристика состава экологических проблем, используются относящиеся к ландшафтным и/или административно-территориальным выделам сложные буквенные индексы (см. выше). Изолинии применяются для количественной характеристики состояния среды (уровни загрязнения атмосферного воздуха, значения СПАН и др.). Ареалами традиционно обозначают территории распространения охраняемых видов, особо охраняемые природные территории, а также поддающиеся оконтуриванию области распространения отдельных видов загрязнения (запыленность снежного покрова, выпадение кислотных осадков и т.п.). </a:t>
            </a:r>
          </a:p>
        </p:txBody>
      </p:sp>
      <p:sp>
        <p:nvSpPr>
          <p:cNvPr id="4" name="Текст 3"/>
          <p:cNvSpPr>
            <a:spLocks noGrp="1"/>
          </p:cNvSpPr>
          <p:nvPr>
            <p:ph type="body" sz="half" idx="2"/>
          </p:nvPr>
        </p:nvSpPr>
        <p:spPr>
          <a:xfrm>
            <a:off x="827584" y="2708920"/>
            <a:ext cx="2880320" cy="2139518"/>
          </a:xfrm>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84784"/>
            <a:ext cx="3463309" cy="4941168"/>
          </a:xfrm>
          <a:prstGeom prst="rect">
            <a:avLst/>
          </a:prstGeom>
        </p:spPr>
      </p:pic>
    </p:spTree>
    <p:extLst>
      <p:ext uri="{BB962C8B-B14F-4D97-AF65-F5344CB8AC3E}">
        <p14:creationId xmlns:p14="http://schemas.microsoft.com/office/powerpoint/2010/main" val="22624059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95536" y="332656"/>
            <a:ext cx="3346704" cy="2160240"/>
          </a:xfrm>
        </p:spPr>
        <p:txBody>
          <a:bodyPr>
            <a:normAutofit fontScale="85000" lnSpcReduction="10000"/>
          </a:bodyPr>
          <a:lstStyle/>
          <a:p>
            <a:r>
              <a:rPr lang="ru-RU" sz="1800" dirty="0" smtClean="0">
                <a:solidFill>
                  <a:schemeClr val="tx1"/>
                </a:solidFill>
              </a:rPr>
              <a:t>Неудачный пример комплексной экологической карты:</a:t>
            </a:r>
          </a:p>
          <a:p>
            <a:r>
              <a:rPr lang="ru-RU" sz="1800" dirty="0" smtClean="0">
                <a:solidFill>
                  <a:schemeClr val="tx1"/>
                </a:solidFill>
              </a:rPr>
              <a:t>- 2 системы изолиний, 2 системы качественного фона ведут к перегрузке карты;</a:t>
            </a:r>
          </a:p>
          <a:p>
            <a:r>
              <a:rPr lang="ru-RU" sz="1800" dirty="0" smtClean="0">
                <a:solidFill>
                  <a:schemeClr val="tx1"/>
                </a:solidFill>
              </a:rPr>
              <a:t>- фоновая окраска использована для разных целей, и в </a:t>
            </a:r>
            <a:r>
              <a:rPr lang="ru-RU" sz="1800" dirty="0" err="1" smtClean="0">
                <a:solidFill>
                  <a:schemeClr val="tx1"/>
                </a:solidFill>
              </a:rPr>
              <a:t>т.ч</a:t>
            </a:r>
            <a:r>
              <a:rPr lang="ru-RU" sz="1800" dirty="0" smtClean="0">
                <a:solidFill>
                  <a:schemeClr val="tx1"/>
                </a:solidFill>
              </a:rPr>
              <a:t>. показа второстепенной характеристики.</a:t>
            </a:r>
          </a:p>
          <a:p>
            <a:endParaRPr lang="ru-RU" sz="1800" dirty="0"/>
          </a:p>
        </p:txBody>
      </p:sp>
      <p:pic>
        <p:nvPicPr>
          <p:cNvPr id="5" name="Объект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3779912" y="47187"/>
            <a:ext cx="4968552" cy="6748687"/>
          </a:xfrm>
        </p:spPr>
      </p:pic>
    </p:spTree>
    <p:extLst>
      <p:ext uri="{BB962C8B-B14F-4D97-AF65-F5344CB8AC3E}">
        <p14:creationId xmlns:p14="http://schemas.microsoft.com/office/powerpoint/2010/main" val="24646970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5661248"/>
            <a:ext cx="8496944" cy="835460"/>
          </a:xfrm>
        </p:spPr>
        <p:txBody>
          <a:bodyPr>
            <a:normAutofit fontScale="85000" lnSpcReduction="10000"/>
          </a:bodyPr>
          <a:lstStyle/>
          <a:p>
            <a:pPr algn="just"/>
            <a:r>
              <a:rPr lang="ru-RU" sz="1800" dirty="0" smtClean="0">
                <a:solidFill>
                  <a:schemeClr val="tx1"/>
                </a:solidFill>
              </a:rPr>
              <a:t>Удачный пример эколого-картографического сервиса:</a:t>
            </a:r>
          </a:p>
          <a:p>
            <a:pPr algn="just"/>
            <a:r>
              <a:rPr lang="ru-RU" sz="1800" dirty="0" smtClean="0">
                <a:solidFill>
                  <a:schemeClr val="tx1"/>
                </a:solidFill>
              </a:rPr>
              <a:t>Возможность </a:t>
            </a:r>
            <a:r>
              <a:rPr lang="ru-RU" sz="1800" dirty="0">
                <a:solidFill>
                  <a:schemeClr val="tx1"/>
                </a:solidFill>
              </a:rPr>
              <a:t>навести справки по конкретному адресу: </a:t>
            </a:r>
            <a:r>
              <a:rPr lang="en-US" sz="1800" dirty="0">
                <a:solidFill>
                  <a:schemeClr val="tx1"/>
                </a:solidFill>
              </a:rPr>
              <a:t>http://www.cottagesspb.ru/ekologiya/sankt-peterburga/</a:t>
            </a:r>
            <a:endParaRPr lang="ru-RU" sz="1800" dirty="0">
              <a:solidFill>
                <a:schemeClr val="tx1"/>
              </a:solidFill>
            </a:endParaRPr>
          </a:p>
          <a:p>
            <a:pPr algn="just"/>
            <a:endParaRPr lang="ru-RU" sz="18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71" y="332656"/>
            <a:ext cx="8388424" cy="5263653"/>
          </a:xfrm>
          <a:prstGeom prst="rect">
            <a:avLst/>
          </a:prstGeom>
        </p:spPr>
      </p:pic>
    </p:spTree>
    <p:extLst>
      <p:ext uri="{BB962C8B-B14F-4D97-AF65-F5344CB8AC3E}">
        <p14:creationId xmlns:p14="http://schemas.microsoft.com/office/powerpoint/2010/main" val="13910558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3068960"/>
            <a:ext cx="7175351" cy="2808312"/>
          </a:xfrm>
        </p:spPr>
        <p:txBody>
          <a:bodyPr>
            <a:noAutofit/>
          </a:bodyPr>
          <a:lstStyle/>
          <a:p>
            <a:r>
              <a:rPr lang="ru-RU" sz="4000" dirty="0" smtClean="0">
                <a:solidFill>
                  <a:schemeClr val="tx1"/>
                </a:solidFill>
                <a:effectLst/>
              </a:rPr>
              <a:t>11. ГЕОГРАФИЧЕСКИЙ </a:t>
            </a:r>
            <a:r>
              <a:rPr lang="ru-RU" sz="4000" dirty="0">
                <a:solidFill>
                  <a:schemeClr val="tx1"/>
                </a:solidFill>
                <a:effectLst/>
              </a:rPr>
              <a:t>АНАЛИЗ ЗАГРЯЗНЕНИЯ</a:t>
            </a:r>
            <a:endParaRPr lang="ru-RU" sz="4000" dirty="0">
              <a:solidFill>
                <a:schemeClr val="tx1"/>
              </a:solidFill>
            </a:endParaRPr>
          </a:p>
        </p:txBody>
      </p:sp>
    </p:spTree>
    <p:extLst>
      <p:ext uri="{BB962C8B-B14F-4D97-AF65-F5344CB8AC3E}">
        <p14:creationId xmlns:p14="http://schemas.microsoft.com/office/powerpoint/2010/main" val="26095433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92697"/>
            <a:ext cx="3636085" cy="864096"/>
          </a:xfrm>
        </p:spPr>
        <p:txBody>
          <a:bodyPr/>
          <a:lstStyle/>
          <a:p>
            <a:r>
              <a:rPr lang="ru-RU" sz="2000" dirty="0">
                <a:solidFill>
                  <a:schemeClr val="tx1"/>
                </a:solidFill>
              </a:rPr>
              <a:t>Задачи географического анализа загрязнения</a:t>
            </a:r>
          </a:p>
        </p:txBody>
      </p:sp>
      <p:sp>
        <p:nvSpPr>
          <p:cNvPr id="3" name="Объект 2"/>
          <p:cNvSpPr>
            <a:spLocks noGrp="1"/>
          </p:cNvSpPr>
          <p:nvPr>
            <p:ph idx="1"/>
          </p:nvPr>
        </p:nvSpPr>
        <p:spPr>
          <a:xfrm>
            <a:off x="4593515" y="332656"/>
            <a:ext cx="4298965" cy="6264696"/>
          </a:xfrm>
        </p:spPr>
        <p:txBody>
          <a:bodyPr>
            <a:normAutofit fontScale="62500" lnSpcReduction="20000"/>
          </a:bodyPr>
          <a:lstStyle/>
          <a:p>
            <a:pPr algn="just"/>
            <a:r>
              <a:rPr lang="ru-RU" dirty="0">
                <a:solidFill>
                  <a:schemeClr val="tx1"/>
                </a:solidFill>
              </a:rPr>
              <a:t>Задачу первоначального описания пространственного распределения уровней и состава загрязненности окружающей среды пока в какой-то мере решают государственные и региональные доклады. В то же время следствием </a:t>
            </a:r>
            <a:r>
              <a:rPr lang="ru-RU" dirty="0" err="1">
                <a:solidFill>
                  <a:schemeClr val="tx1"/>
                </a:solidFill>
              </a:rPr>
              <a:t>неразработанности</a:t>
            </a:r>
            <a:r>
              <a:rPr lang="ru-RU" dirty="0">
                <a:solidFill>
                  <a:schemeClr val="tx1"/>
                </a:solidFill>
              </a:rPr>
              <a:t> (а точнее отсутствия) географии загрязнений как самостоятельного научного направления является господство в научных публикациях, официальных документах и, как следствие, в практических решениях, географически неадекватных подходов, в которых локальные и региональные экологические проблемы рассматриваются в отрыве от конкретных территорий, либо по политико-административным единицам. Формы представления информации во многом определяют образ мышления ее пользователей. </a:t>
            </a:r>
          </a:p>
          <a:p>
            <a:pPr algn="just"/>
            <a:r>
              <a:rPr lang="ru-RU" dirty="0">
                <a:solidFill>
                  <a:schemeClr val="tx1"/>
                </a:solidFill>
              </a:rPr>
              <a:t>Экологическое картографирование по своему содержанию и задачам ориентировано на выработку методов. </a:t>
            </a:r>
            <a:r>
              <a:rPr lang="ru-RU" dirty="0" smtClean="0">
                <a:solidFill>
                  <a:schemeClr val="tx1"/>
                </a:solidFill>
              </a:rPr>
              <a:t>Подобно </a:t>
            </a:r>
            <a:r>
              <a:rPr lang="ru-RU" dirty="0">
                <a:solidFill>
                  <a:schemeClr val="tx1"/>
                </a:solidFill>
              </a:rPr>
              <a:t>тому, как геологическое картирование необходимо, но не достаточно для прогнозирования размещения полезных ископаемых, экологическое картографирование создает предпосылки для пространственного анализа экологических проблем, но не включает сам анализ. Географический анализ загрязнения включает выявление его территориальной структуры и пространственно-временной динамики.</a:t>
            </a:r>
          </a:p>
          <a:p>
            <a:endParaRPr lang="ru-RU" dirty="0"/>
          </a:p>
        </p:txBody>
      </p:sp>
      <p:sp>
        <p:nvSpPr>
          <p:cNvPr id="4" name="Текст 3"/>
          <p:cNvSpPr>
            <a:spLocks noGrp="1"/>
          </p:cNvSpPr>
          <p:nvPr>
            <p:ph type="body" sz="half" idx="2"/>
          </p:nvPr>
        </p:nvSpPr>
        <p:spPr>
          <a:xfrm>
            <a:off x="899592" y="2564904"/>
            <a:ext cx="3388660" cy="2139518"/>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854" y="2204864"/>
            <a:ext cx="4083212" cy="2664296"/>
          </a:xfrm>
          <a:prstGeom prst="rect">
            <a:avLst/>
          </a:prstGeom>
        </p:spPr>
      </p:pic>
    </p:spTree>
    <p:extLst>
      <p:ext uri="{BB962C8B-B14F-4D97-AF65-F5344CB8AC3E}">
        <p14:creationId xmlns:p14="http://schemas.microsoft.com/office/powerpoint/2010/main" val="10871821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836713"/>
            <a:ext cx="3636085" cy="864096"/>
          </a:xfrm>
        </p:spPr>
        <p:txBody>
          <a:bodyPr/>
          <a:lstStyle/>
          <a:p>
            <a:r>
              <a:rPr lang="ru-RU" sz="2000" dirty="0">
                <a:solidFill>
                  <a:schemeClr val="tx1"/>
                </a:solidFill>
              </a:rPr>
              <a:t>Территориальная структура загрязнения</a:t>
            </a:r>
          </a:p>
        </p:txBody>
      </p:sp>
      <p:sp>
        <p:nvSpPr>
          <p:cNvPr id="3" name="Объект 2"/>
          <p:cNvSpPr>
            <a:spLocks noGrp="1"/>
          </p:cNvSpPr>
          <p:nvPr>
            <p:ph idx="1"/>
          </p:nvPr>
        </p:nvSpPr>
        <p:spPr>
          <a:xfrm>
            <a:off x="4593515" y="332656"/>
            <a:ext cx="4298965" cy="6120680"/>
          </a:xfrm>
        </p:spPr>
        <p:txBody>
          <a:bodyPr>
            <a:normAutofit fontScale="62500" lnSpcReduction="20000"/>
          </a:bodyPr>
          <a:lstStyle/>
          <a:p>
            <a:pPr algn="just"/>
            <a:r>
              <a:rPr lang="ru-RU" dirty="0">
                <a:solidFill>
                  <a:schemeClr val="tx1"/>
                </a:solidFill>
              </a:rPr>
              <a:t>Под территориальной структурой загрязнения понимаются проявления неравномерностей антропогенных воздействий на </a:t>
            </a:r>
            <a:r>
              <a:rPr lang="ru-RU" dirty="0" err="1">
                <a:solidFill>
                  <a:schemeClr val="tx1"/>
                </a:solidFill>
              </a:rPr>
              <a:t>геосистемы</a:t>
            </a:r>
            <a:r>
              <a:rPr lang="ru-RU" dirty="0">
                <a:solidFill>
                  <a:schemeClr val="tx1"/>
                </a:solidFill>
              </a:rPr>
              <a:t>, отражающие особенности размещения источников, хода транспортировки и осаждения </a:t>
            </a:r>
            <a:r>
              <a:rPr lang="ru-RU" dirty="0" err="1">
                <a:solidFill>
                  <a:schemeClr val="tx1"/>
                </a:solidFill>
              </a:rPr>
              <a:t>поллютантов</a:t>
            </a:r>
            <a:r>
              <a:rPr lang="ru-RU" dirty="0">
                <a:solidFill>
                  <a:schemeClr val="tx1"/>
                </a:solidFill>
              </a:rPr>
              <a:t>, других последствий </a:t>
            </a:r>
            <a:r>
              <a:rPr lang="ru-RU" dirty="0" err="1">
                <a:solidFill>
                  <a:schemeClr val="tx1"/>
                </a:solidFill>
              </a:rPr>
              <a:t>техногенеза</a:t>
            </a:r>
            <a:r>
              <a:rPr lang="ru-RU" dirty="0">
                <a:solidFill>
                  <a:schemeClr val="tx1"/>
                </a:solidFill>
              </a:rPr>
              <a:t>. </a:t>
            </a:r>
            <a:endParaRPr lang="ru-RU" dirty="0" smtClean="0">
              <a:solidFill>
                <a:schemeClr val="tx1"/>
              </a:solidFill>
            </a:endParaRPr>
          </a:p>
          <a:p>
            <a:pPr algn="just"/>
            <a:r>
              <a:rPr lang="ru-RU" dirty="0">
                <a:solidFill>
                  <a:schemeClr val="tx1"/>
                </a:solidFill>
              </a:rPr>
              <a:t>Физическое загрязнение (электромагнитные поля), образующееся непосредственно вокруг источников, убывает пропорционально квадрату расстояния от них. Если источниками физических полей становятся частицы (радиоактивное загрязнение), то </a:t>
            </a:r>
            <a:r>
              <a:rPr lang="ru-RU" dirty="0" smtClean="0">
                <a:solidFill>
                  <a:schemeClr val="tx1"/>
                </a:solidFill>
              </a:rPr>
              <a:t>исчезает </a:t>
            </a:r>
            <a:r>
              <a:rPr lang="ru-RU" dirty="0">
                <a:solidFill>
                  <a:schemeClr val="tx1"/>
                </a:solidFill>
              </a:rPr>
              <a:t>разница между территориальной структурой физического и химического загрязнения. </a:t>
            </a:r>
          </a:p>
          <a:p>
            <a:pPr algn="just"/>
            <a:r>
              <a:rPr lang="ru-RU" dirty="0">
                <a:solidFill>
                  <a:schemeClr val="tx1"/>
                </a:solidFill>
              </a:rPr>
              <a:t>Химические загрязнения поступают в среду из естественных и искусственных источников, наиболее активно (по сравнению с другими видами загрязнений) включаются в биогеохимические круговороты и входят в состав всех </a:t>
            </a:r>
            <a:r>
              <a:rPr lang="ru-RU" dirty="0" err="1">
                <a:solidFill>
                  <a:schemeClr val="tx1"/>
                </a:solidFill>
              </a:rPr>
              <a:t>геокомпонентов</a:t>
            </a:r>
            <a:r>
              <a:rPr lang="ru-RU" dirty="0">
                <a:solidFill>
                  <a:schemeClr val="tx1"/>
                </a:solidFill>
              </a:rPr>
              <a:t>. Характер их динамики (водный и воздушный перенос), наряду с собственно химическими процессами трансформации </a:t>
            </a:r>
            <a:r>
              <a:rPr lang="ru-RU" dirty="0" err="1">
                <a:solidFill>
                  <a:schemeClr val="tx1"/>
                </a:solidFill>
              </a:rPr>
              <a:t>поллютантов</a:t>
            </a:r>
            <a:r>
              <a:rPr lang="ru-RU" dirty="0">
                <a:solidFill>
                  <a:schemeClr val="tx1"/>
                </a:solidFill>
              </a:rPr>
              <a:t>, определяет пространственное перераспределение уровней загрязненности. </a:t>
            </a:r>
          </a:p>
          <a:p>
            <a:pPr algn="just"/>
            <a:r>
              <a:rPr lang="ru-RU" dirty="0">
                <a:solidFill>
                  <a:schemeClr val="tx1"/>
                </a:solidFill>
              </a:rPr>
              <a:t>Биологическое загрязнение проявляется преимущественно в местах образования и обладает собственной динамикой </a:t>
            </a:r>
            <a:r>
              <a:rPr lang="ru-RU" dirty="0" smtClean="0">
                <a:solidFill>
                  <a:schemeClr val="tx1"/>
                </a:solidFill>
              </a:rPr>
              <a:t>развития. </a:t>
            </a:r>
            <a:endParaRPr lang="ru-RU" dirty="0">
              <a:solidFill>
                <a:schemeClr val="tx1"/>
              </a:solidFill>
            </a:endParaRPr>
          </a:p>
          <a:p>
            <a:pPr algn="just"/>
            <a:endParaRPr lang="ru-RU" dirty="0">
              <a:solidFill>
                <a:schemeClr val="tx1"/>
              </a:solidFill>
            </a:endParaRPr>
          </a:p>
        </p:txBody>
      </p:sp>
      <p:sp>
        <p:nvSpPr>
          <p:cNvPr id="4" name="Текст 3"/>
          <p:cNvSpPr>
            <a:spLocks noGrp="1"/>
          </p:cNvSpPr>
          <p:nvPr>
            <p:ph type="body" sz="half" idx="2"/>
          </p:nvPr>
        </p:nvSpPr>
        <p:spPr/>
        <p:txBody>
          <a:bodyPr/>
          <a:lstStyle/>
          <a:p>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276872"/>
            <a:ext cx="4509724" cy="352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1962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95536" y="2924944"/>
            <a:ext cx="8424935" cy="3384376"/>
          </a:xfrm>
        </p:spPr>
        <p:txBody>
          <a:bodyPr/>
          <a:lstStyle/>
          <a:p>
            <a:pPr marL="0" indent="0" algn="l"/>
            <a:r>
              <a:rPr lang="ru-RU" sz="1200" dirty="0">
                <a:solidFill>
                  <a:schemeClr val="tx1"/>
                </a:solidFill>
                <a:effectLst/>
              </a:rPr>
              <a:t>Анализ пространственно-временной динамики загрязнения </a:t>
            </a:r>
            <a:r>
              <a:rPr lang="ru-RU" sz="1200" dirty="0" smtClean="0">
                <a:solidFill>
                  <a:schemeClr val="tx1"/>
                </a:solidFill>
                <a:effectLst/>
              </a:rPr>
              <a:t>включает </a:t>
            </a:r>
            <a:r>
              <a:rPr lang="ru-RU" sz="1200" b="0" dirty="0" smtClean="0">
                <a:solidFill>
                  <a:schemeClr val="tx1"/>
                </a:solidFill>
                <a:effectLst/>
              </a:rPr>
              <a:t>сопоставление </a:t>
            </a:r>
            <a:r>
              <a:rPr lang="ru-RU" sz="1200" b="0" dirty="0">
                <a:solidFill>
                  <a:schemeClr val="tx1"/>
                </a:solidFill>
                <a:effectLst/>
              </a:rPr>
              <a:t>данных о распределении фактических уровней загрязнения, включая выявленную территориальную структуру, с материалами природно-территориального районирования, на локальном, региональном и глобальном уровнях организации пространства. </a:t>
            </a:r>
            <a:br>
              <a:rPr lang="ru-RU" sz="1200" b="0" dirty="0">
                <a:solidFill>
                  <a:schemeClr val="tx1"/>
                </a:solidFill>
                <a:effectLst/>
              </a:rPr>
            </a:br>
            <a:r>
              <a:rPr lang="ru-RU" sz="1200" b="0" dirty="0" smtClean="0">
                <a:solidFill>
                  <a:schemeClr val="tx1"/>
                </a:solidFill>
                <a:effectLst/>
              </a:rPr>
              <a:t/>
            </a:r>
            <a:br>
              <a:rPr lang="ru-RU" sz="1200" b="0" dirty="0" smtClean="0">
                <a:solidFill>
                  <a:schemeClr val="tx1"/>
                </a:solidFill>
                <a:effectLst/>
              </a:rPr>
            </a:br>
            <a:r>
              <a:rPr lang="ru-RU" sz="1200" b="0" dirty="0" smtClean="0">
                <a:solidFill>
                  <a:schemeClr val="tx1"/>
                </a:solidFill>
                <a:effectLst/>
              </a:rPr>
              <a:t>При </a:t>
            </a:r>
            <a:r>
              <a:rPr lang="ru-RU" sz="1200" b="0" dirty="0">
                <a:solidFill>
                  <a:schemeClr val="tx1"/>
                </a:solidFill>
                <a:effectLst/>
              </a:rPr>
              <a:t>изучении атмосферных, водных и почвенных проблем предметом картографирования являются следующие аспекты: </a:t>
            </a:r>
            <a:br>
              <a:rPr lang="ru-RU" sz="1200" b="0" dirty="0">
                <a:solidFill>
                  <a:schemeClr val="tx1"/>
                </a:solidFill>
                <a:effectLst/>
              </a:rPr>
            </a:br>
            <a:r>
              <a:rPr lang="ru-RU" sz="1200" b="0" dirty="0">
                <a:solidFill>
                  <a:schemeClr val="tx1"/>
                </a:solidFill>
                <a:effectLst/>
              </a:rPr>
              <a:t>- условия развития нежелательных процессов (картографирование потенциала загрязнения атмосферы, интенсивности самоочищения водоемов, факторов развития деградации почв);</a:t>
            </a:r>
            <a:br>
              <a:rPr lang="ru-RU" sz="1200" b="0" dirty="0">
                <a:solidFill>
                  <a:schemeClr val="tx1"/>
                </a:solidFill>
                <a:effectLst/>
              </a:rPr>
            </a:br>
            <a:r>
              <a:rPr lang="ru-RU" sz="1200" b="0" dirty="0">
                <a:solidFill>
                  <a:schemeClr val="tx1"/>
                </a:solidFill>
                <a:effectLst/>
              </a:rPr>
              <a:t>- интенсивность развития нежелательных процессов (уровни загрязнения, интенсивность смыва почв и т.п.);</a:t>
            </a:r>
            <a:br>
              <a:rPr lang="ru-RU" sz="1200" b="0" dirty="0">
                <a:solidFill>
                  <a:schemeClr val="tx1"/>
                </a:solidFill>
                <a:effectLst/>
              </a:rPr>
            </a:br>
            <a:r>
              <a:rPr lang="ru-RU" sz="1200" b="0" dirty="0">
                <a:solidFill>
                  <a:schemeClr val="tx1"/>
                </a:solidFill>
                <a:effectLst/>
              </a:rPr>
              <a:t>- результаты и последствия нежелательных процессов (распространение экологически обусловленных заболеваний, накопление </a:t>
            </a:r>
            <a:r>
              <a:rPr lang="ru-RU" sz="1200" b="0" dirty="0" err="1">
                <a:solidFill>
                  <a:schemeClr val="tx1"/>
                </a:solidFill>
                <a:effectLst/>
              </a:rPr>
              <a:t>поллютантов</a:t>
            </a:r>
            <a:r>
              <a:rPr lang="ru-RU" sz="1200" b="0" dirty="0">
                <a:solidFill>
                  <a:schemeClr val="tx1"/>
                </a:solidFill>
                <a:effectLst/>
              </a:rPr>
              <a:t> в депонирующих средах, потери гумуса, проявления деградации экосистем). Сопоставление карт условий развития и фактической интенсивности нежелательных процессов позволяет контролировать полноту выявления факторов. Сопоставление карт результатов и последствий с картами условий развития и современной интенсивности процессов позволяет оценивать фактор времени.</a:t>
            </a:r>
            <a:br>
              <a:rPr lang="ru-RU" sz="1200" b="0" dirty="0">
                <a:solidFill>
                  <a:schemeClr val="tx1"/>
                </a:solidFill>
                <a:effectLst/>
              </a:rPr>
            </a:br>
            <a:r>
              <a:rPr lang="ru-RU" sz="1200" b="0" dirty="0">
                <a:solidFill>
                  <a:schemeClr val="tx1"/>
                </a:solidFill>
                <a:effectLst/>
              </a:rPr>
              <a:t>Уровни загрязненности могут меняться как постепенно (при беспрепятственном распространении </a:t>
            </a:r>
            <a:r>
              <a:rPr lang="ru-RU" sz="1200" b="0" dirty="0" err="1">
                <a:solidFill>
                  <a:schemeClr val="tx1"/>
                </a:solidFill>
                <a:effectLst/>
              </a:rPr>
              <a:t>поллютантов</a:t>
            </a:r>
            <a:r>
              <a:rPr lang="ru-RU" sz="1200" b="0" dirty="0">
                <a:solidFill>
                  <a:schemeClr val="tx1"/>
                </a:solidFill>
                <a:effectLst/>
              </a:rPr>
              <a:t>), так и скачкообразно (при наличии геохимических и/или орографических барьеров, либо скрытых локальных источников загрязнения). </a:t>
            </a:r>
            <a:endParaRPr lang="ru-RU" sz="1200" b="0" dirty="0">
              <a:solidFill>
                <a:schemeClr val="tx1"/>
              </a:solidFill>
            </a:endParaRPr>
          </a:p>
        </p:txBody>
      </p:sp>
      <p:graphicFrame>
        <p:nvGraphicFramePr>
          <p:cNvPr id="7" name="Содержимое 5"/>
          <p:cNvGraphicFramePr>
            <a:graphicFrameLocks noGrp="1"/>
          </p:cNvGraphicFramePr>
          <p:nvPr>
            <p:ph sz="half" idx="2"/>
            <p:extLst>
              <p:ext uri="{D42A27DB-BD31-4B8C-83A1-F6EECF244321}">
                <p14:modId xmlns:p14="http://schemas.microsoft.com/office/powerpoint/2010/main" val="430698631"/>
              </p:ext>
            </p:extLst>
          </p:nvPr>
        </p:nvGraphicFramePr>
        <p:xfrm>
          <a:off x="395288" y="476250"/>
          <a:ext cx="4176712" cy="21605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Содержимое 3"/>
          <p:cNvGraphicFramePr>
            <a:graphicFrameLocks noGrp="1"/>
          </p:cNvGraphicFramePr>
          <p:nvPr>
            <p:ph sz="quarter" idx="4"/>
          </p:nvPr>
        </p:nvGraphicFramePr>
        <p:xfrm>
          <a:off x="4787900" y="476250"/>
          <a:ext cx="3960813" cy="21605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3574831"/>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90.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90.jpeg"/></Relationships>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Override1.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ppt/theme/themeOverride2.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Slipstream</Template>
  <TotalTime>540</TotalTime>
  <Words>9037</Words>
  <Application>Microsoft Office PowerPoint</Application>
  <PresentationFormat>Экран (4:3)</PresentationFormat>
  <Paragraphs>609</Paragraphs>
  <Slides>98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98</vt:i4>
      </vt:variant>
    </vt:vector>
  </HeadingPairs>
  <TitlesOfParts>
    <vt:vector size="99" baseType="lpstr">
      <vt:lpstr>Воздушный поток</vt:lpstr>
      <vt:lpstr>ФЕДЕРАЛЬНОЕ АГЕНТСТВО СВЯЗИ ФЕДЕРАЛЬНОЕ ГОСУДАРСТВЕННОЕ БЮДЖЕТНОЕ ОБРАЗОВАТЕЛЬНОЕ УЧРЕЖДЕНИЕ ВЫСШЕГО ОБРАЗОВАНИЯ «САНКТ-ПЕТЕРБУРГСКИЙ ГОСУДАРСТВЕННЫЙ УНИВЕРСИТЕТ ТЕЛЕКОММУНИКАЦИЙ ИМ. ПРОФ. М.А. БОНЧ-БРУЕВИЧА» (СПбГУТ)  Кафедра экологии и безопасности жизнедеятельности              КОМПЛЕКТ ПРЕЗЕНТАЦИЙ ПО ДИСЦИПЛИНЕ «ЭКОЛОГИЧЕСКОЕ КАРТОГРАФИРОВАНИЕ» Направление подготовки 05.03.06 Экология и природопользование   Разработчик: профессор, д.г.н. Стурман В.И.     Санкт-Петербург 2018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ИСТОРИЧЕСКИЕ КОРНИ И СОВРЕМЕННЫЕ КОНЦЕПЦИИ ЭКОЛОГИЧЕСКОГО КАРТОГРАФИРОВАНИЯ</vt:lpstr>
      <vt:lpstr>Экологизация тематической картографии.  Общий смысл экологизации картографии заключается в переходе от традиционных попыток показа как бы реконструированного состояния природной среды в отсутствие воздействия человека к целенаправленному отображению содержания этого воздействия и его последствий. Экологизация, являющаяся общей тенденцией развития современной науки, проявилась во многих отраслях тематической картографии.</vt:lpstr>
      <vt:lpstr>Классификации экологических карт</vt:lpstr>
      <vt:lpstr>ЭКОЛОГО_КАРТОГРАФИЧЕСКОЕ ИСТОЧНИКОВЕДЕНИЕ</vt:lpstr>
      <vt:lpstr>Презентация PowerPoint</vt:lpstr>
      <vt:lpstr>КЛАССИФИКАЦИЯ ИНФОРМАЦИОННЫХ ИСТОЧНИКОВ ПО ОРГАНИЗАЦИОННЫМ ФОРМАМ И ВЕДОМСТВЕННОЙ ПРИНАДЛЕЖНОСТИ</vt:lpstr>
      <vt:lpstr>КЛАССИФИКАЦИЯ ИНФОРМАЦИОННЫХ ИСТОЧНИКОВ ПО ОРГАНИЗАЦИОННЫМ ФОРМАМ И ВЕДОМСТВЕННОЙ ПРИНАДЛЕЖНОСТИ (ПРОДОЛЖЕНИЕ)</vt:lpstr>
      <vt:lpstr>КЛАССИФИКАЦИЯ ИНФОРМАЦИОННЫХ ИСТОЧНИКОВ ЭКОЛОГИЧЕСКОГО КАРТОГРАФИРОВАНИЯ ПО ПРИМЕНЯЕМЫМ НАУЧНЫМ МЕТОДАМ И ТЕХНИЧЕСКИМ ПРИЕМАМ</vt:lpstr>
      <vt:lpstr>Презентация PowerPoint</vt:lpstr>
      <vt:lpstr>Презентация PowerPoint</vt:lpstr>
      <vt:lpstr>Космические и аэрофотоснимки обеспечивают территориально полное и непрерывное изучение больших площадей, состояние которых зафиксировано на единый момент времени. Это наиболее эффективно при работах, связанных с проблемами охраны земельных, водных и растительных ресурсов (состояние лесов, пастбищ и пахотных угодий; эрозия; засоление; заболачивание).  Возможности использования космо- и аэрофотоснимков сильно зависят от природных условий, и прежде всего от залесенности территории. </vt:lpstr>
      <vt:lpstr>Дистанционное зондирование природных объектов (продолжение)</vt:lpstr>
      <vt:lpstr>Характеристики источников и объемов антропогенных нагрузок</vt:lpstr>
      <vt:lpstr>Экспедиционные и стационарные исследования загрязненности компонентов природной среды</vt:lpstr>
      <vt:lpstr>Биоиндикаторы как картографический источник</vt:lpstr>
      <vt:lpstr>3. КАРТОГРАФИРОВАНИЕ АТМОСФЕРНЫХ ПРОБЛЕМ  </vt:lpstr>
      <vt:lpstr>Общие закономерности загрязнения атмосферы</vt:lpstr>
      <vt:lpstr>Картографирование потенциала загрязнения атмосферы</vt:lpstr>
      <vt:lpstr>Метеорологический потенциал загрязнения атмосферы </vt:lpstr>
      <vt:lpstr>Картографирование источников загрязнения атмосферы (крупный масштаб)</vt:lpstr>
      <vt:lpstr>Картографирование источников загрязнения атмосферы (мелкий масштаб)</vt:lpstr>
      <vt:lpstr>Картографирование уровней загрязнения атмосферы (новейшие зарубежные достижения)</vt:lpstr>
      <vt:lpstr>Картографирование уровней загрязнения атмосферы (новейшие зарубежные достижения, продолжение)</vt:lpstr>
      <vt:lpstr>Презентация PowerPoint</vt:lpstr>
      <vt:lpstr>Презентация PowerPoint</vt:lpstr>
      <vt:lpstr>Презентация PowerPoint</vt:lpstr>
      <vt:lpstr>Картографирование по данным наблюдений на постах</vt:lpstr>
      <vt:lpstr>Картографирование загрязнения атмосферы при НМУ.</vt:lpstr>
      <vt:lpstr>Картографирование уровней загрязнения атмосферы по расчетным данным.  Относительно простые модели позволяют картировать усредненные в вертикальном разрезе концентрации примесей и обобщающие характеристики для крупных регионов (слева). Более полные по числу учитываемых параметров расчетные модели, такие как гидротермодинамическая модель А.С. Гаврилова, позволяют рассчитывать распределение концентраций примесей в условиях городской застройки, с учетом её влияния на перераспределение направлений и скоростей ветра, формируя в высшей мере детальную картину (справа).</vt:lpstr>
      <vt:lpstr>Косвенное картографирование загрязнения атмосферы</vt:lpstr>
      <vt:lpstr>4. КАРТОГРАФИРОВАНИЕ ВОДНЫХ ПРОБЛЕМ</vt:lpstr>
      <vt:lpstr>Общие закономерности загрязнения поверхностных вод суши</vt:lpstr>
      <vt:lpstr>Картографирование самоочищения поверхностных вод</vt:lpstr>
      <vt:lpstr>Качественное картографирование условий самоочищения</vt:lpstr>
      <vt:lpstr>Презентация PowerPoint</vt:lpstr>
      <vt:lpstr>Картографирование источников загрязнения поверхностных вод</vt:lpstr>
      <vt:lpstr>Показатели экологического состояния водоемов</vt:lpstr>
      <vt:lpstr>Показатели экологического состояния водоемов (продолжение)</vt:lpstr>
      <vt:lpstr>Методы картографирования загрязнения поверхностных вод</vt:lpstr>
      <vt:lpstr>Методы картографирования загрязнения поверхностных вод (продолжение)</vt:lpstr>
      <vt:lpstr>Презентация PowerPoint</vt:lpstr>
      <vt:lpstr>Презентация PowerPoint</vt:lpstr>
      <vt:lpstr>Картографирование загрязнения подземных вод</vt:lpstr>
      <vt:lpstr>Картографирование загрязнение подземных вод: крупномасштабное;   мелкомасштабное.</vt:lpstr>
      <vt:lpstr>Особенности картографирования загрязнения морей и больших озер</vt:lpstr>
      <vt:lpstr>5. КАРТОГРАФИРОВАНИЕ ФИЗИЧЕСКОГО ЗАГРЯЗНЕНИЯ</vt:lpstr>
      <vt:lpstr>Единицы измерения радиоактивности</vt:lpstr>
      <vt:lpstr>Презентация PowerPoint</vt:lpstr>
      <vt:lpstr>Картографирование шумового загрязнения</vt:lpstr>
      <vt:lpstr>Картографирование электромагнитных полей</vt:lpstr>
      <vt:lpstr>Презентация PowerPoint</vt:lpstr>
      <vt:lpstr>Презентация PowerPoint</vt:lpstr>
      <vt:lpstr>6. КАРТОГРАФИРОВАНИЕ ЗАГРЯЗНЕНИЯ ПОЧВ И ДРУГИХ ДЕПОНИРУЮЩИХ СРЕД</vt:lpstr>
      <vt:lpstr>Задачи изучения загрязнения почв</vt:lpstr>
      <vt:lpstr>Методика эколого-геохимической съемки</vt:lpstr>
      <vt:lpstr>Презентация PowerPoint</vt:lpstr>
      <vt:lpstr>Презентация PowerPoint</vt:lpstr>
      <vt:lpstr>Презентация PowerPoint</vt:lpstr>
      <vt:lpstr>Особенности изучения загрязнения снежного покрова</vt:lpstr>
      <vt:lpstr>Особенности изучения загрязнения донных отложений</vt:lpstr>
      <vt:lpstr>Анализ эколого-геохимических карт</vt:lpstr>
      <vt:lpstr>Аэрогенные аномалии</vt:lpstr>
      <vt:lpstr>Гидрогенные аномалии</vt:lpstr>
      <vt:lpstr>Вейстогенные аномалии</vt:lpstr>
      <vt:lpstr>Агрогенные аномалии</vt:lpstr>
      <vt:lpstr>7. КАРТОГРАФИРОВАНИЕ ГЕОЛОГО-ГЕОМОРФОЛОГИЧЕСКОГО ЗАГРЯЗНЕНИЯ</vt:lpstr>
      <vt:lpstr>Картографирование геодинамических процессов</vt:lpstr>
      <vt:lpstr>Картографирование техногенных и техногенно-измененных отложений и форм рельефа</vt:lpstr>
      <vt:lpstr>Картографирование последствий геолого-геоморфологического загрязнения</vt:lpstr>
      <vt:lpstr>Презентация PowerPoint</vt:lpstr>
      <vt:lpstr>8. БИОЭКОЛОГИЧЕСКИЕ АСПЕКТЫ КАРТОГРАФИРОВАНИЯ</vt:lpstr>
      <vt:lpstr>Биоэкологическое картографирование</vt:lpstr>
      <vt:lpstr>Биоэкологическое картографирование (продолжение)</vt:lpstr>
      <vt:lpstr>Биоиндикационное картографирование</vt:lpstr>
      <vt:lpstr>Медико-географическое картографирование</vt:lpstr>
      <vt:lpstr>Медико-географическое картографирование абиотических факторов </vt:lpstr>
      <vt:lpstr>Медико-географическое картографирование биотических факторов </vt:lpstr>
      <vt:lpstr>Картографирование охраны живой природы</vt:lpstr>
      <vt:lpstr>9. КОМПЛЕКСНОЕ ЭКОЛОГИЧЕСКОЕ КАРТОГРАФИРОВАНИЕ</vt:lpstr>
      <vt:lpstr>Задачи комплексного экологического картографирования</vt:lpstr>
      <vt:lpstr>Подходы к картографированию устойчивости ландшафтов</vt:lpstr>
      <vt:lpstr>Презентация PowerPoint</vt:lpstr>
      <vt:lpstr>Презентация PowerPoint</vt:lpstr>
      <vt:lpstr>Количественные оценки состояния среды</vt:lpstr>
      <vt:lpstr>Легенды комплексных экологических карт</vt:lpstr>
      <vt:lpstr>Презентация PowerPoint</vt:lpstr>
      <vt:lpstr>Презентация PowerPoint</vt:lpstr>
      <vt:lpstr>11. ГЕОГРАФИЧЕСКИЙ АНАЛИЗ ЗАГРЯЗНЕНИЯ</vt:lpstr>
      <vt:lpstr>Задачи географического анализа загрязнения</vt:lpstr>
      <vt:lpstr>Территориальная структура загрязнения</vt:lpstr>
      <vt:lpstr>Анализ пространственно-временной динамики загрязнения включает сопоставление данных о распределении фактических уровней загрязнения, включая выявленную территориальную структуру, с материалами природно-территориального районирования, на локальном, региональном и глобальном уровнях организации пространства.   При изучении атмосферных, водных и почвенных проблем предметом картографирования являются следующие аспекты:  - условия развития нежелательных процессов (картографирование потенциала загрязнения атмосферы, интенсивности самоочищения водоемов, факторов развития деградации почв); - интенсивность развития нежелательных процессов (уровни загрязнения, интенсивность смыва почв и т.п.); - результаты и последствия нежелательных процессов (распространение экологически обусловленных заболеваний, накопление поллютантов в депонирующих средах, потери гумуса, проявления деградации экосистем). Сопоставление карт условий развития и фактической интенсивности нежелательных процессов позволяет контролировать полноту выявления факторов. Сопоставление карт результатов и последствий с картами условий развития и современной интенсивности процессов позволяет оценивать фактор времени. Уровни загрязненности могут меняться как постепенно (при беспрепятственном распространении поллютантов), так и скачкообразно (при наличии геохимических и/или орографических барьеров, либо скрытых локальных источников загрязнения). </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СПОСОБЫ КАРТОГРАФИЧЕСКИХ ИЗОБРАЖЕНИЙ</dc:title>
  <dc:creator>Стурман</dc:creator>
  <cp:lastModifiedBy>Стурман</cp:lastModifiedBy>
  <cp:revision>81</cp:revision>
  <dcterms:created xsi:type="dcterms:W3CDTF">2014-02-07T06:36:36Z</dcterms:created>
  <dcterms:modified xsi:type="dcterms:W3CDTF">2018-09-08T06:07:34Z</dcterms:modified>
</cp:coreProperties>
</file>